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4" r:id="rId4"/>
    <p:sldId id="268" r:id="rId5"/>
    <p:sldId id="265" r:id="rId6"/>
    <p:sldId id="269" r:id="rId7"/>
    <p:sldId id="266" r:id="rId8"/>
    <p:sldId id="267" r:id="rId9"/>
    <p:sldId id="259" r:id="rId10"/>
    <p:sldId id="262" r:id="rId11"/>
    <p:sldId id="258" r:id="rId12"/>
    <p:sldId id="263" r:id="rId13"/>
  </p:sldIdLst>
  <p:sldSz cx="18288000" cy="10287000"/>
  <p:notesSz cx="6858000" cy="9144000"/>
  <p:embeddedFontLst>
    <p:embeddedFont>
      <p:font typeface="Noto Mono" charset="0"/>
      <p:regular r:id="rId14"/>
    </p:embeddedFont>
    <p:embeddedFont>
      <p:font typeface="Calibri" pitchFamily="34" charset="0"/>
      <p:regular r:id="rId15"/>
      <p:bold r:id="rId16"/>
      <p:italic r:id="rId17"/>
      <p:boldItalic r:id="rId18"/>
    </p:embeddedFont>
    <p:embeddedFont>
      <p:font typeface="Bell MT" pitchFamily="18" charset="0"/>
      <p:regular r:id="rId19"/>
      <p:bold r:id="rId20"/>
      <p:italic r:id="rId21"/>
    </p:embeddedFont>
    <p:embeddedFont>
      <p:font typeface="Montserrat Light" charset="0"/>
      <p:regular r:id="rId22"/>
      <p:italic r:id="rId23"/>
    </p:embeddedFont>
    <p:embeddedFont>
      <p:font typeface="Algerian" pitchFamily="82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D426"/>
    <a:srgbClr val="114E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-696" y="-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oleObject" Target="file:///C:\Users\crack\OneDrive\Desktop\EXCELR%20BUSINESS%20ANALIST\Banking%20Analyst%20Project\Vikash_Excel_Project_KPIs.xlsx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2" Type="http://schemas.microsoft.com/office/2011/relationships/chartColorStyle" Target="colors10.xml"/><Relationship Id="rId1" Type="http://schemas.openxmlformats.org/officeDocument/2006/relationships/oleObject" Target="file:///C:\Users\crack\OneDrive\Desktop\EXCELR%20BUSINESS%20ANALIST\Banking%20Analyst%20Project\Vikash_Excel_Project_KPIs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oleObject" Target="file:///C:\Users\crack\OneDrive\Desktop\EXCELR%20BUSINESS%20ANALIST\Banking%20Analyst%20Project\Vikash_Excel_Project_KPIs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oleObject" Target="file:///C:\Users\crack\OneDrive\Desktop\EXCELR%20BUSINESS%20ANALIST\Banking%20Analyst%20Project\Vikash_Excel_Project_KPIs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oleObject" Target="file:///C:\Users\crack\OneDrive\Desktop\EXCELR%20BUSINESS%20ANALIST\Banking%20Analyst%20Project\Vikash_Excel_Project_KPIs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oleObject" Target="file:///C:\Users\crack\OneDrive\Desktop\EXCELR%20BUSINESS%20ANALIST\Banking%20Analyst%20Project\Vikash_Excel_Project_KPIs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oleObject" Target="file:///C:\Users\crack\OneDrive\Desktop\EXCELR%20BUSINESS%20ANALIST\Banking%20Analyst%20Project\Vikash_Excel_Project_KPIs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oleObject" Target="file:///C:\Users\crack\OneDrive\Desktop\EXCELR%20BUSINESS%20ANALIST\Banking%20Analyst%20Project\Vikash_Excel_Project_KPIs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2" Type="http://schemas.microsoft.com/office/2011/relationships/chartColorStyle" Target="colors8.xml"/><Relationship Id="rId1" Type="http://schemas.openxmlformats.org/officeDocument/2006/relationships/oleObject" Target="file:///C:\Users\crack\OneDrive\Desktop\EXCELR%20BUSINESS%20ANALIST\Banking%20Analyst%20Project\Vikash_Excel_Project_KPIs.xlsx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oleObject" Target="file:///C:\Users\crack\OneDrive\Desktop\EXCELR%20BUSINESS%20ANALIST\Banking%20Analyst%20Project\Vikash_Excel_Project_KPI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[Vikash_Excel_Project_KPIs.xlsx]KPI Pivot's!KPI_1</c:name>
    <c:fmtId val="14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100" baseline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400">
                <a:solidFill>
                  <a:schemeClr val="bg1"/>
                </a:solidFill>
              </a:rPr>
              <a:t>Year-Wise Loan Amount Stats</a:t>
            </a:r>
          </a:p>
        </c:rich>
      </c:tx>
      <c:layout>
        <c:manualLayout>
          <c:xMode val="edge"/>
          <c:yMode val="edge"/>
          <c:x val="0.29659205190499521"/>
          <c:y val="3.5575328073348067E-2"/>
        </c:manualLayout>
      </c:layout>
      <c:overlay val="0"/>
      <c:spPr>
        <a:noFill/>
        <a:ln>
          <a:noFill/>
        </a:ln>
        <a:effectLst/>
      </c:spPr>
    </c:title>
    <c:autoTitleDeleted val="0"/>
    <c:pivotFmts>
      <c:pivotFmt>
        <c:idx val="0"/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numFmt formatCode="#.###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numFmt formatCode="#.###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numFmt formatCode="#.###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numFmt formatCode="#.###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numFmt formatCode="#.###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numFmt formatCode="#.###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numFmt formatCode="#.###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5577277124056049"/>
          <c:y val="0.19994006745100412"/>
          <c:w val="0.78505717919780327"/>
          <c:h val="0.656037031080355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'KPI Pivot''s'!$C$4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2ED426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numFmt formatCode="#.###&quot;m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</a:ln>
              <a:effectLst/>
            </c:spPr>
            <c:trendlineType val="exp"/>
            <c:dispRSqr val="0"/>
            <c:dispEq val="0"/>
          </c:trendline>
          <c:cat>
            <c:strRef>
              <c:f>'KPI Pivot''s'!$B$5:$B$9</c:f>
              <c:strCache>
                <c:ptCount val="5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</c:strCache>
            </c:strRef>
          </c:cat>
          <c:val>
            <c:numRef>
              <c:f>'KPI Pivot''s'!$C$5:$C$9</c:f>
              <c:numCache>
                <c:formatCode>General</c:formatCode>
                <c:ptCount val="5"/>
                <c:pt idx="0">
                  <c:v>2010725</c:v>
                </c:pt>
                <c:pt idx="1">
                  <c:v>13425125</c:v>
                </c:pt>
                <c:pt idx="2">
                  <c:v>43467150</c:v>
                </c:pt>
                <c:pt idx="3">
                  <c:v>111906550</c:v>
                </c:pt>
                <c:pt idx="4">
                  <c:v>229755200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C9F1-478D-999A-C955133E9C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89230464"/>
        <c:axId val="189240448"/>
      </c:barChart>
      <c:catAx>
        <c:axId val="189230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240448"/>
        <c:crossesAt val="0"/>
        <c:auto val="1"/>
        <c:lblAlgn val="ctr"/>
        <c:lblOffset val="100"/>
        <c:noMultiLvlLbl val="0"/>
      </c:catAx>
      <c:valAx>
        <c:axId val="189240448"/>
        <c:scaling>
          <c:orientation val="minMax"/>
        </c:scaling>
        <c:delete val="0"/>
        <c:axPos val="l"/>
        <c:numFmt formatCode="#&quot;M&quot;" sourceLinked="0"/>
        <c:majorTickMark val="out"/>
        <c:minorTickMark val="out"/>
        <c:tickLblPos val="nextTo"/>
        <c:spPr>
          <a:noFill/>
          <a:ln>
            <a:solidFill>
              <a:schemeClr val="accent2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230464"/>
        <c:crosses val="autoZero"/>
        <c:crossBetween val="between"/>
        <c:dispUnits>
          <c:builtInUnit val="millions"/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pivotSource>
    <c:name>[Vikash_Excel_Project_KPIs.xlsx]KPI Pivot's!KPI_5</c:name>
    <c:fmtId val="137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600" b="1" i="0" u="none" strike="noStrike" kern="1200" spc="100" baseline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600" b="1" i="0" u="none" strike="noStrike" kern="1200" spc="100" baseline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rPr>
              <a:t>Home ownership Vs last payment date stats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ivotFmts>
      <c:pivotFmt>
        <c:idx val="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.###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.###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.###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.###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numFmt formatCode="#.###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numFmt formatCode="#.###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numFmt formatCode="#.###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'KPI Pivot''s'!$K$4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2ED426"/>
            </a:solidFill>
            <a:ln>
              <a:noFill/>
            </a:ln>
            <a:effectLst/>
          </c:spPr>
          <c:invertIfNegative val="0"/>
          <c:dLbls>
            <c:numFmt formatCode="#.###&quot;k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'KPI Pivot''s'!$J$5:$J$7</c:f>
              <c:strCache>
                <c:ptCount val="3"/>
                <c:pt idx="0">
                  <c:v>MORTGAGE</c:v>
                </c:pt>
                <c:pt idx="1">
                  <c:v>OWN</c:v>
                </c:pt>
                <c:pt idx="2">
                  <c:v>RENT</c:v>
                </c:pt>
              </c:strCache>
            </c:strRef>
          </c:cat>
          <c:val>
            <c:numRef>
              <c:f>'KPI Pivot''s'!$K$5:$K$7</c:f>
              <c:numCache>
                <c:formatCode>General</c:formatCode>
                <c:ptCount val="3"/>
                <c:pt idx="0">
                  <c:v>16384</c:v>
                </c:pt>
                <c:pt idx="1">
                  <c:v>2857</c:v>
                </c:pt>
                <c:pt idx="2">
                  <c:v>17478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009-4C83-A58E-DEAD4EB9D3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7808896"/>
        <c:axId val="177810432"/>
      </c:barChart>
      <c:catAx>
        <c:axId val="177808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5400000" spcFirstLastPara="1" vertOverflow="ellipsis" wrap="square" anchor="t" anchorCtr="0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810432"/>
        <c:crosses val="autoZero"/>
        <c:auto val="1"/>
        <c:lblAlgn val="ctr"/>
        <c:lblOffset val="100"/>
        <c:noMultiLvlLbl val="0"/>
      </c:catAx>
      <c:valAx>
        <c:axId val="177810432"/>
        <c:scaling>
          <c:orientation val="minMax"/>
        </c:scaling>
        <c:delete val="1"/>
        <c:axPos val="l"/>
        <c:numFmt formatCode="#&quot;K&quot;" sourceLinked="0"/>
        <c:majorTickMark val="none"/>
        <c:minorTickMark val="none"/>
        <c:tickLblPos val="nextTo"/>
        <c:crossAx val="177808896"/>
        <c:crosses val="autoZero"/>
        <c:crossBetween val="between"/>
        <c:dispUnits>
          <c:builtInUnit val="thousands"/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[Vikash_Excel_Project_KPIs.xlsx]KPI Pivot's!KPI_2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2000" b="1" i="0" u="none" strike="noStrike" kern="1200" spc="100" baseline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000" b="1" i="0" u="none" strike="noStrike" kern="1200" spc="100" baseline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rPr>
              <a:t>Grade and Sub-Grade Wise Revolving Balance 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ivotFmts>
      <c:pivotFmt>
        <c:idx val="0"/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diamond"/>
          <c:size val="5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numFmt formatCode="#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numFmt formatCode="#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numFmt formatCode="#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numFmt formatCode="#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numFmt formatCode="#.#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numFmt formatCode="#.#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numFmt formatCode="#.#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1026721783358244"/>
          <c:y val="0.15292384837070336"/>
          <c:w val="0.79915561660427037"/>
          <c:h val="0.6896429050595183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'KPI Pivot''s'!$C$14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2ED426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numFmt formatCode="#.#&quot;m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'KPI Pivot''s'!$B$15:$B$20</c:f>
              <c:strCache>
                <c:ptCount val="6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F</c:v>
                </c:pt>
                <c:pt idx="5">
                  <c:v>G</c:v>
                </c:pt>
              </c:strCache>
            </c:strRef>
          </c:cat>
          <c:val>
            <c:numRef>
              <c:f>'KPI Pivot''s'!$C$15:$C$20</c:f>
              <c:numCache>
                <c:formatCode>General</c:formatCode>
                <c:ptCount val="6"/>
                <c:pt idx="0">
                  <c:v>114774099</c:v>
                </c:pt>
                <c:pt idx="1">
                  <c:v>161308549</c:v>
                </c:pt>
                <c:pt idx="2">
                  <c:v>110120710</c:v>
                </c:pt>
                <c:pt idx="3">
                  <c:v>74490429</c:v>
                </c:pt>
                <c:pt idx="4">
                  <c:v>18282816</c:v>
                </c:pt>
                <c:pt idx="5">
                  <c:v>6462726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C0C-4244-82B8-5280AAD225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188869248"/>
        <c:axId val="188686720"/>
      </c:barChart>
      <c:catAx>
        <c:axId val="1888692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686720"/>
        <c:crosses val="autoZero"/>
        <c:auto val="1"/>
        <c:lblAlgn val="ctr"/>
        <c:lblOffset val="100"/>
        <c:noMultiLvlLbl val="0"/>
      </c:catAx>
      <c:valAx>
        <c:axId val="188686720"/>
        <c:scaling>
          <c:orientation val="minMax"/>
        </c:scaling>
        <c:delete val="0"/>
        <c:axPos val="b"/>
        <c:numFmt formatCode="#&quot;M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869248"/>
        <c:crosses val="autoZero"/>
        <c:crossBetween val="between"/>
        <c:dispUnits>
          <c:builtInUnit val="millions"/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[Vikash_Excel_Project_KPIs.xlsx]KPI Pivot's!KPI_3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2400" b="0" i="0" u="none" strike="noStrike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2400" b="1" i="0" u="none" strike="noStrike" cap="all" baseline="0" dirty="0">
                <a:solidFill>
                  <a:schemeClr val="bg1"/>
                </a:solidFill>
                <a:effectLst/>
              </a:rPr>
              <a:t>Total Verified Status vs Non-Verified</a:t>
            </a:r>
            <a:r>
              <a:rPr lang="en-US" sz="2400" b="1" i="0" u="none" strike="noStrike" cap="all" baseline="0" dirty="0">
                <a:solidFill>
                  <a:schemeClr val="bg1"/>
                </a:solidFill>
              </a:rPr>
              <a:t> </a:t>
            </a:r>
            <a:endParaRPr lang="en-US" sz="2400" b="1" dirty="0">
              <a:solidFill>
                <a:schemeClr val="bg1"/>
              </a:solidFill>
            </a:endParaRPr>
          </a:p>
        </c:rich>
      </c:tx>
      <c:layout>
        <c:manualLayout>
          <c:xMode val="edge"/>
          <c:yMode val="edge"/>
          <c:x val="9.1146303760797825E-2"/>
          <c:y val="3.4180149100508643E-2"/>
        </c:manualLayout>
      </c:layout>
      <c:overlay val="0"/>
      <c:spPr>
        <a:noFill/>
        <a:ln>
          <a:noFill/>
        </a:ln>
        <a:effectLst/>
      </c:spPr>
    </c:title>
    <c:autoTitleDeleted val="0"/>
    <c:pivotFmts>
      <c:pivotFmt>
        <c:idx val="0"/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</c:pivotFmt>
      <c:pivotFmt>
        <c:idx val="3"/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6"/>
        <c:spPr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layout>
            <c:manualLayout>
              <c:x val="-5.9895360231385697E-2"/>
              <c:y val="-7.282558430409151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>
              <c15:layout>
                <c:manualLayout>
                  <c:w val="0.20356034077475199"/>
                  <c:h val="0.25275955986017762"/>
                </c:manualLayout>
              </c15:layout>
            </c:ext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layout>
            <c:manualLayout>
              <c:x val="-5.9895360231385697E-2"/>
              <c:y val="-7.282558430409151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>
              <c15:layout>
                <c:manualLayout>
                  <c:w val="0.20356034077475199"/>
                  <c:h val="0.25275955986017762"/>
                </c:manualLayout>
              </c15:layout>
            </c:ext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layout>
            <c:manualLayout>
              <c:x val="-5.9895360231385697E-2"/>
              <c:y val="-7.282558430409151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>
              <c15:layout>
                <c:manualLayout>
                  <c:w val="0.20356034077475199"/>
                  <c:h val="0.25275955986017762"/>
                </c:manualLayout>
              </c15:layout>
            </c:ext>
          </c:extLst>
        </c:dLbl>
      </c:pivotFmt>
      <c:pivotFmt>
        <c:idx val="43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layout>
            <c:manualLayout>
              <c:x val="-5.9895360231385697E-2"/>
              <c:y val="-7.282558430409151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>
              <c15:layout>
                <c:manualLayout>
                  <c:w val="0.20356034077475199"/>
                  <c:h val="0.25275955986017762"/>
                </c:manualLayout>
              </c15:layout>
            </c:ext>
          </c:extLst>
        </c:dLbl>
      </c:pivotFmt>
      <c:pivotFmt>
        <c:idx val="46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layout>
            <c:manualLayout>
              <c:x val="-5.9895360231385697E-2"/>
              <c:y val="-7.282558430409151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 xmlns:c16r2="http://schemas.microsoft.com/office/drawing/2015/06/chart">
            <c:ext xmlns:c15="http://schemas.microsoft.com/office/drawing/2012/chart" uri="{CE6537A1-D6FC-4f65-9D91-7224C49458BB}">
              <c15:layout>
                <c:manualLayout>
                  <c:w val="0.20356034077475199"/>
                  <c:h val="0.25275955986017762"/>
                </c:manualLayout>
              </c15:layout>
            </c:ext>
          </c:extLst>
        </c:dLbl>
      </c:pivotFmt>
      <c:pivotFmt>
        <c:idx val="49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layout>
            <c:manualLayout>
              <c:x val="-5.9895360231385697E-2"/>
              <c:y val="-7.282558430409151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 xmlns:c16r2="http://schemas.microsoft.com/office/drawing/2015/06/chart">
            <c:ext xmlns:c15="http://schemas.microsoft.com/office/drawing/2012/chart" uri="{CE6537A1-D6FC-4f65-9D91-7224C49458BB}">
              <c15:layout>
                <c:manualLayout>
                  <c:w val="0.20356034077475199"/>
                  <c:h val="0.25275955986017762"/>
                </c:manualLayout>
              </c15:layout>
            </c:ext>
          </c:extLst>
        </c:dLbl>
      </c:pivotFmt>
      <c:pivotFmt>
        <c:idx val="52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layout>
            <c:manualLayout>
              <c:x val="-5.9895360231385697E-2"/>
              <c:y val="-7.282558430409151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 xmlns:c16r2="http://schemas.microsoft.com/office/drawing/2015/06/chart">
            <c:ext xmlns:c15="http://schemas.microsoft.com/office/drawing/2012/chart" uri="{CE6537A1-D6FC-4f65-9D91-7224C49458BB}">
              <c15:layout>
                <c:manualLayout>
                  <c:w val="0.20356034077475199"/>
                  <c:h val="0.25275955986017762"/>
                </c:manualLayout>
              </c15:layout>
            </c:ext>
          </c:extLst>
        </c:dLbl>
      </c:pivotFmt>
      <c:pivotFmt>
        <c:idx val="55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</c:pivotFmts>
    <c:view3D>
      <c:rotX val="30"/>
      <c:rotY val="0"/>
      <c:depthPercent val="100"/>
      <c:rAngAx val="0"/>
      <c:perspective val="3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'KPI Pivot''s'!$G$4</c:f>
              <c:strCache>
                <c:ptCount val="1"/>
                <c:pt idx="0">
                  <c:v>Total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B298-4E57-99D7-F63FC14209A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B298-4E57-99D7-F63FC14209A3}"/>
              </c:ext>
            </c:extLst>
          </c:dPt>
          <c:dLbls>
            <c:dLbl>
              <c:idx val="0"/>
              <c:layout>
                <c:manualLayout>
                  <c:x val="-5.9895360231385697E-2"/>
                  <c:y val="-7.2825584304091515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layout>
                    <c:manualLayout>
                      <c:w val="0.20356034077475199"/>
                      <c:h val="0.2527595598601776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B298-4E57-99D7-F63FC14209A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2400" b="1" i="0" u="none" strike="noStrike" kern="1200" spc="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'KPI Pivot''s'!$F$5:$F$6</c:f>
              <c:strCache>
                <c:ptCount val="2"/>
                <c:pt idx="0">
                  <c:v>Not Verified</c:v>
                </c:pt>
                <c:pt idx="1">
                  <c:v>Verified</c:v>
                </c:pt>
              </c:strCache>
            </c:strRef>
          </c:cat>
          <c:val>
            <c:numRef>
              <c:f>'KPI Pivot''s'!$G$5:$G$6</c:f>
              <c:numCache>
                <c:formatCode>General</c:formatCode>
                <c:ptCount val="2"/>
                <c:pt idx="0">
                  <c:v>145773285.02812666</c:v>
                </c:pt>
                <c:pt idx="1">
                  <c:v>286957628.34470689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B298-4E57-99D7-F63FC14209A3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lang="en-US" sz="1000" b="0" i="0" u="none" strike="noStrike" kern="1200" baseline="0"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pivotSource>
    <c:name>[Vikash_Excel_Project_KPIs.xlsx]KPI Pivot's!KPI_4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400" b="1" i="0" u="none" strike="noStrike" baseline="0">
                <a:effectLst/>
              </a:rPr>
              <a:t>State and Month Wise Loan Status</a:t>
            </a:r>
            <a:r>
              <a:rPr lang="en-US" sz="2400" b="1" i="0" u="none" strike="noStrike" baseline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endParaRPr lang="en-US" sz="2400" b="1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ivotFmts>
      <c:pivotFmt>
        <c:idx val="0"/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numFmt formatCode="#.##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numFmt formatCode="#.##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numFmt formatCode="#.##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'KPI Pivot''s'!$G$14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2ED426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c:spPr>
          <c:invertIfNegative val="0"/>
          <c:dLbls>
            <c:numFmt formatCode="#.##&quot;K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'KPI Pivot''s'!$F$15:$F$64</c:f>
              <c:strCache>
                <c:ptCount val="50"/>
                <c:pt idx="0">
                  <c:v>AK</c:v>
                </c:pt>
                <c:pt idx="1">
                  <c:v>AL</c:v>
                </c:pt>
                <c:pt idx="2">
                  <c:v>AR</c:v>
                </c:pt>
                <c:pt idx="3">
                  <c:v>AZ</c:v>
                </c:pt>
                <c:pt idx="4">
                  <c:v>CA</c:v>
                </c:pt>
                <c:pt idx="5">
                  <c:v>CO</c:v>
                </c:pt>
                <c:pt idx="6">
                  <c:v>CT</c:v>
                </c:pt>
                <c:pt idx="7">
                  <c:v>DC</c:v>
                </c:pt>
                <c:pt idx="8">
                  <c:v>DE</c:v>
                </c:pt>
                <c:pt idx="9">
                  <c:v>FL</c:v>
                </c:pt>
                <c:pt idx="10">
                  <c:v>GA</c:v>
                </c:pt>
                <c:pt idx="11">
                  <c:v>HI</c:v>
                </c:pt>
                <c:pt idx="12">
                  <c:v>IA</c:v>
                </c:pt>
                <c:pt idx="13">
                  <c:v>ID</c:v>
                </c:pt>
                <c:pt idx="14">
                  <c:v>IL</c:v>
                </c:pt>
                <c:pt idx="15">
                  <c:v>IN</c:v>
                </c:pt>
                <c:pt idx="16">
                  <c:v>KS</c:v>
                </c:pt>
                <c:pt idx="17">
                  <c:v>KY</c:v>
                </c:pt>
                <c:pt idx="18">
                  <c:v>LA</c:v>
                </c:pt>
                <c:pt idx="19">
                  <c:v>MA</c:v>
                </c:pt>
                <c:pt idx="20">
                  <c:v>MD</c:v>
                </c:pt>
                <c:pt idx="21">
                  <c:v>ME</c:v>
                </c:pt>
                <c:pt idx="22">
                  <c:v>MI</c:v>
                </c:pt>
                <c:pt idx="23">
                  <c:v>MN</c:v>
                </c:pt>
                <c:pt idx="24">
                  <c:v>MO</c:v>
                </c:pt>
                <c:pt idx="25">
                  <c:v>MS</c:v>
                </c:pt>
                <c:pt idx="26">
                  <c:v>MT</c:v>
                </c:pt>
                <c:pt idx="27">
                  <c:v>NC</c:v>
                </c:pt>
                <c:pt idx="28">
                  <c:v>NE</c:v>
                </c:pt>
                <c:pt idx="29">
                  <c:v>NH</c:v>
                </c:pt>
                <c:pt idx="30">
                  <c:v>NJ</c:v>
                </c:pt>
                <c:pt idx="31">
                  <c:v>NM</c:v>
                </c:pt>
                <c:pt idx="32">
                  <c:v>NV</c:v>
                </c:pt>
                <c:pt idx="33">
                  <c:v>NY</c:v>
                </c:pt>
                <c:pt idx="34">
                  <c:v>OH</c:v>
                </c:pt>
                <c:pt idx="35">
                  <c:v>OK</c:v>
                </c:pt>
                <c:pt idx="36">
                  <c:v>OR</c:v>
                </c:pt>
                <c:pt idx="37">
                  <c:v>PA</c:v>
                </c:pt>
                <c:pt idx="38">
                  <c:v>RI</c:v>
                </c:pt>
                <c:pt idx="39">
                  <c:v>SC</c:v>
                </c:pt>
                <c:pt idx="40">
                  <c:v>SD</c:v>
                </c:pt>
                <c:pt idx="41">
                  <c:v>TN</c:v>
                </c:pt>
                <c:pt idx="42">
                  <c:v>TX</c:v>
                </c:pt>
                <c:pt idx="43">
                  <c:v>UT</c:v>
                </c:pt>
                <c:pt idx="44">
                  <c:v>VA</c:v>
                </c:pt>
                <c:pt idx="45">
                  <c:v>VT</c:v>
                </c:pt>
                <c:pt idx="46">
                  <c:v>WA</c:v>
                </c:pt>
                <c:pt idx="47">
                  <c:v>WI</c:v>
                </c:pt>
                <c:pt idx="48">
                  <c:v>WV</c:v>
                </c:pt>
                <c:pt idx="49">
                  <c:v>WY</c:v>
                </c:pt>
              </c:strCache>
            </c:strRef>
          </c:cat>
          <c:val>
            <c:numRef>
              <c:f>'KPI Pivot''s'!$G$15:$G$64</c:f>
              <c:numCache>
                <c:formatCode>General</c:formatCode>
                <c:ptCount val="50"/>
                <c:pt idx="0">
                  <c:v>68</c:v>
                </c:pt>
                <c:pt idx="1">
                  <c:v>417</c:v>
                </c:pt>
                <c:pt idx="2">
                  <c:v>229</c:v>
                </c:pt>
                <c:pt idx="3">
                  <c:v>806</c:v>
                </c:pt>
                <c:pt idx="4">
                  <c:v>6562</c:v>
                </c:pt>
                <c:pt idx="5">
                  <c:v>738</c:v>
                </c:pt>
                <c:pt idx="6">
                  <c:v>689</c:v>
                </c:pt>
                <c:pt idx="7">
                  <c:v>200</c:v>
                </c:pt>
                <c:pt idx="8">
                  <c:v>110</c:v>
                </c:pt>
                <c:pt idx="9">
                  <c:v>2665</c:v>
                </c:pt>
                <c:pt idx="10">
                  <c:v>1298</c:v>
                </c:pt>
                <c:pt idx="11">
                  <c:v>163</c:v>
                </c:pt>
                <c:pt idx="12">
                  <c:v>5</c:v>
                </c:pt>
                <c:pt idx="13">
                  <c:v>6</c:v>
                </c:pt>
                <c:pt idx="14">
                  <c:v>1434</c:v>
                </c:pt>
                <c:pt idx="15">
                  <c:v>9</c:v>
                </c:pt>
                <c:pt idx="16">
                  <c:v>257</c:v>
                </c:pt>
                <c:pt idx="17">
                  <c:v>303</c:v>
                </c:pt>
                <c:pt idx="18">
                  <c:v>405</c:v>
                </c:pt>
                <c:pt idx="19">
                  <c:v>1237</c:v>
                </c:pt>
                <c:pt idx="20">
                  <c:v>961</c:v>
                </c:pt>
                <c:pt idx="21">
                  <c:v>3</c:v>
                </c:pt>
                <c:pt idx="22">
                  <c:v>654</c:v>
                </c:pt>
                <c:pt idx="23">
                  <c:v>572</c:v>
                </c:pt>
                <c:pt idx="24">
                  <c:v>643</c:v>
                </c:pt>
                <c:pt idx="25">
                  <c:v>19</c:v>
                </c:pt>
                <c:pt idx="26">
                  <c:v>81</c:v>
                </c:pt>
                <c:pt idx="27">
                  <c:v>736</c:v>
                </c:pt>
                <c:pt idx="28">
                  <c:v>5</c:v>
                </c:pt>
                <c:pt idx="29">
                  <c:v>158</c:v>
                </c:pt>
                <c:pt idx="30">
                  <c:v>1712</c:v>
                </c:pt>
                <c:pt idx="31">
                  <c:v>176</c:v>
                </c:pt>
                <c:pt idx="32">
                  <c:v>459</c:v>
                </c:pt>
                <c:pt idx="33">
                  <c:v>3549</c:v>
                </c:pt>
                <c:pt idx="34">
                  <c:v>1137</c:v>
                </c:pt>
                <c:pt idx="35">
                  <c:v>281</c:v>
                </c:pt>
                <c:pt idx="36">
                  <c:v>422</c:v>
                </c:pt>
                <c:pt idx="37">
                  <c:v>1425</c:v>
                </c:pt>
                <c:pt idx="38">
                  <c:v>179</c:v>
                </c:pt>
                <c:pt idx="39">
                  <c:v>443</c:v>
                </c:pt>
                <c:pt idx="40">
                  <c:v>61</c:v>
                </c:pt>
                <c:pt idx="41">
                  <c:v>17</c:v>
                </c:pt>
                <c:pt idx="42">
                  <c:v>2531</c:v>
                </c:pt>
                <c:pt idx="43">
                  <c:v>238</c:v>
                </c:pt>
                <c:pt idx="44">
                  <c:v>1310</c:v>
                </c:pt>
                <c:pt idx="45">
                  <c:v>53</c:v>
                </c:pt>
                <c:pt idx="46">
                  <c:v>776</c:v>
                </c:pt>
                <c:pt idx="47">
                  <c:v>432</c:v>
                </c:pt>
                <c:pt idx="48">
                  <c:v>165</c:v>
                </c:pt>
                <c:pt idx="49">
                  <c:v>76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B41-4ADC-9B99-25BFFD7538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76737664"/>
        <c:axId val="188847232"/>
        <c:axId val="0"/>
      </c:bar3DChart>
      <c:catAx>
        <c:axId val="176737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847232"/>
        <c:crosses val="autoZero"/>
        <c:auto val="1"/>
        <c:lblAlgn val="ctr"/>
        <c:lblOffset val="100"/>
        <c:noMultiLvlLbl val="0"/>
      </c:catAx>
      <c:valAx>
        <c:axId val="188847232"/>
        <c:scaling>
          <c:orientation val="minMax"/>
        </c:scaling>
        <c:delete val="0"/>
        <c:axPos val="l"/>
        <c:numFmt formatCode="#&quot;k&quot;" sourceLinked="0"/>
        <c:majorTickMark val="out"/>
        <c:minorTickMark val="out"/>
        <c:tickLblPos val="nextTo"/>
        <c:spPr>
          <a:noFill/>
          <a:ln>
            <a:solidFill>
              <a:schemeClr val="accent1">
                <a:shade val="1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737664"/>
        <c:crosses val="autoZero"/>
        <c:crossBetween val="between"/>
        <c:dispUnits>
          <c:builtInUnit val="thousands"/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pivotSource>
    <c:name>[Vikash_Excel_Project_KPIs.xlsx]KPI Pivot's!KPI_5</c:name>
    <c:fmtId val="2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2400" b="1" i="0" u="none" strike="noStrike" baseline="0" dirty="0">
                <a:solidFill>
                  <a:schemeClr val="bg1"/>
                </a:solidFill>
                <a:effectLst/>
              </a:rPr>
              <a:t>Home ownership Vs last payment date stats</a:t>
            </a:r>
            <a:endParaRPr lang="en-US" sz="2400" b="1" dirty="0">
              <a:solidFill>
                <a:schemeClr val="bg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ivotFmts>
      <c:pivotFmt>
        <c:idx val="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.###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.###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.###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.###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numFmt formatCode="#.###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numFmt formatCode="#.###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numFmt formatCode="#.###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1.6666666666666666E-2"/>
          <c:y val="0.13862499398067371"/>
          <c:w val="0.96666666666666667"/>
          <c:h val="0.6045485469074783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'KPI Pivot''s'!$K$4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2ED426"/>
            </a:solidFill>
            <a:ln>
              <a:noFill/>
            </a:ln>
            <a:effectLst/>
          </c:spPr>
          <c:invertIfNegative val="0"/>
          <c:dLbls>
            <c:numFmt formatCode="#.###&quot;k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'KPI Pivot''s'!$J$5:$J$7</c:f>
              <c:strCache>
                <c:ptCount val="3"/>
                <c:pt idx="0">
                  <c:v>MORTGAGE</c:v>
                </c:pt>
                <c:pt idx="1">
                  <c:v>OWN</c:v>
                </c:pt>
                <c:pt idx="2">
                  <c:v>RENT</c:v>
                </c:pt>
              </c:strCache>
            </c:strRef>
          </c:cat>
          <c:val>
            <c:numRef>
              <c:f>'KPI Pivot''s'!$K$5:$K$7</c:f>
              <c:numCache>
                <c:formatCode>General</c:formatCode>
                <c:ptCount val="3"/>
                <c:pt idx="0">
                  <c:v>16384</c:v>
                </c:pt>
                <c:pt idx="1">
                  <c:v>2857</c:v>
                </c:pt>
                <c:pt idx="2">
                  <c:v>17478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170-4FEE-887E-6EE2F400D7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7242496"/>
        <c:axId val="177244032"/>
      </c:barChart>
      <c:catAx>
        <c:axId val="177242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5400000" spcFirstLastPara="1" vertOverflow="ellipsis" wrap="square" anchor="t" anchorCtr="0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244032"/>
        <c:crosses val="autoZero"/>
        <c:auto val="1"/>
        <c:lblAlgn val="ctr"/>
        <c:lblOffset val="100"/>
        <c:noMultiLvlLbl val="0"/>
      </c:catAx>
      <c:valAx>
        <c:axId val="177244032"/>
        <c:scaling>
          <c:orientation val="minMax"/>
        </c:scaling>
        <c:delete val="1"/>
        <c:axPos val="l"/>
        <c:numFmt formatCode="#&quot;K&quot;" sourceLinked="0"/>
        <c:majorTickMark val="none"/>
        <c:minorTickMark val="none"/>
        <c:tickLblPos val="nextTo"/>
        <c:crossAx val="177242496"/>
        <c:crosses val="autoZero"/>
        <c:crossBetween val="between"/>
        <c:dispUnits>
          <c:builtInUnit val="thousands"/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pivotSource>
    <c:name>[Vikash_Excel_Project_KPIs.xlsx]KPI Pivot's!KPI_4</c:name>
    <c:fmtId val="14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000" b="1" i="0" u="none" strike="noStrike" baseline="0">
                <a:effectLst/>
              </a:rPr>
              <a:t>State and Month Wise Loan Status</a:t>
            </a:r>
            <a:r>
              <a:rPr lang="en-US" sz="2000" b="1" i="0" u="none" strike="noStrike" baseline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endParaRPr lang="en-US" sz="2000" b="1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ivotFmts>
      <c:pivotFmt>
        <c:idx val="0"/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numFmt formatCode="#.##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numFmt formatCode="#.##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numFmt formatCode="#.##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'KPI Pivot''s'!$G$14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2ED426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c:spPr>
          <c:invertIfNegative val="0"/>
          <c:dLbls>
            <c:numFmt formatCode="#.##&quot;K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'KPI Pivot''s'!$F$15:$F$64</c:f>
              <c:strCache>
                <c:ptCount val="50"/>
                <c:pt idx="0">
                  <c:v>AK</c:v>
                </c:pt>
                <c:pt idx="1">
                  <c:v>AL</c:v>
                </c:pt>
                <c:pt idx="2">
                  <c:v>AR</c:v>
                </c:pt>
                <c:pt idx="3">
                  <c:v>AZ</c:v>
                </c:pt>
                <c:pt idx="4">
                  <c:v>CA</c:v>
                </c:pt>
                <c:pt idx="5">
                  <c:v>CO</c:v>
                </c:pt>
                <c:pt idx="6">
                  <c:v>CT</c:v>
                </c:pt>
                <c:pt idx="7">
                  <c:v>DC</c:v>
                </c:pt>
                <c:pt idx="8">
                  <c:v>DE</c:v>
                </c:pt>
                <c:pt idx="9">
                  <c:v>FL</c:v>
                </c:pt>
                <c:pt idx="10">
                  <c:v>GA</c:v>
                </c:pt>
                <c:pt idx="11">
                  <c:v>HI</c:v>
                </c:pt>
                <c:pt idx="12">
                  <c:v>IA</c:v>
                </c:pt>
                <c:pt idx="13">
                  <c:v>ID</c:v>
                </c:pt>
                <c:pt idx="14">
                  <c:v>IL</c:v>
                </c:pt>
                <c:pt idx="15">
                  <c:v>IN</c:v>
                </c:pt>
                <c:pt idx="16">
                  <c:v>KS</c:v>
                </c:pt>
                <c:pt idx="17">
                  <c:v>KY</c:v>
                </c:pt>
                <c:pt idx="18">
                  <c:v>LA</c:v>
                </c:pt>
                <c:pt idx="19">
                  <c:v>MA</c:v>
                </c:pt>
                <c:pt idx="20">
                  <c:v>MD</c:v>
                </c:pt>
                <c:pt idx="21">
                  <c:v>ME</c:v>
                </c:pt>
                <c:pt idx="22">
                  <c:v>MI</c:v>
                </c:pt>
                <c:pt idx="23">
                  <c:v>MN</c:v>
                </c:pt>
                <c:pt idx="24">
                  <c:v>MO</c:v>
                </c:pt>
                <c:pt idx="25">
                  <c:v>MS</c:v>
                </c:pt>
                <c:pt idx="26">
                  <c:v>MT</c:v>
                </c:pt>
                <c:pt idx="27">
                  <c:v>NC</c:v>
                </c:pt>
                <c:pt idx="28">
                  <c:v>NE</c:v>
                </c:pt>
                <c:pt idx="29">
                  <c:v>NH</c:v>
                </c:pt>
                <c:pt idx="30">
                  <c:v>NJ</c:v>
                </c:pt>
                <c:pt idx="31">
                  <c:v>NM</c:v>
                </c:pt>
                <c:pt idx="32">
                  <c:v>NV</c:v>
                </c:pt>
                <c:pt idx="33">
                  <c:v>NY</c:v>
                </c:pt>
                <c:pt idx="34">
                  <c:v>OH</c:v>
                </c:pt>
                <c:pt idx="35">
                  <c:v>OK</c:v>
                </c:pt>
                <c:pt idx="36">
                  <c:v>OR</c:v>
                </c:pt>
                <c:pt idx="37">
                  <c:v>PA</c:v>
                </c:pt>
                <c:pt idx="38">
                  <c:v>RI</c:v>
                </c:pt>
                <c:pt idx="39">
                  <c:v>SC</c:v>
                </c:pt>
                <c:pt idx="40">
                  <c:v>SD</c:v>
                </c:pt>
                <c:pt idx="41">
                  <c:v>TN</c:v>
                </c:pt>
                <c:pt idx="42">
                  <c:v>TX</c:v>
                </c:pt>
                <c:pt idx="43">
                  <c:v>UT</c:v>
                </c:pt>
                <c:pt idx="44">
                  <c:v>VA</c:v>
                </c:pt>
                <c:pt idx="45">
                  <c:v>VT</c:v>
                </c:pt>
                <c:pt idx="46">
                  <c:v>WA</c:v>
                </c:pt>
                <c:pt idx="47">
                  <c:v>WI</c:v>
                </c:pt>
                <c:pt idx="48">
                  <c:v>WV</c:v>
                </c:pt>
                <c:pt idx="49">
                  <c:v>WY</c:v>
                </c:pt>
              </c:strCache>
            </c:strRef>
          </c:cat>
          <c:val>
            <c:numRef>
              <c:f>'KPI Pivot''s'!$G$15:$G$64</c:f>
              <c:numCache>
                <c:formatCode>General</c:formatCode>
                <c:ptCount val="50"/>
                <c:pt idx="0">
                  <c:v>68</c:v>
                </c:pt>
                <c:pt idx="1">
                  <c:v>417</c:v>
                </c:pt>
                <c:pt idx="2">
                  <c:v>229</c:v>
                </c:pt>
                <c:pt idx="3">
                  <c:v>806</c:v>
                </c:pt>
                <c:pt idx="4">
                  <c:v>6562</c:v>
                </c:pt>
                <c:pt idx="5">
                  <c:v>738</c:v>
                </c:pt>
                <c:pt idx="6">
                  <c:v>689</c:v>
                </c:pt>
                <c:pt idx="7">
                  <c:v>200</c:v>
                </c:pt>
                <c:pt idx="8">
                  <c:v>110</c:v>
                </c:pt>
                <c:pt idx="9">
                  <c:v>2665</c:v>
                </c:pt>
                <c:pt idx="10">
                  <c:v>1298</c:v>
                </c:pt>
                <c:pt idx="11">
                  <c:v>163</c:v>
                </c:pt>
                <c:pt idx="12">
                  <c:v>5</c:v>
                </c:pt>
                <c:pt idx="13">
                  <c:v>6</c:v>
                </c:pt>
                <c:pt idx="14">
                  <c:v>1434</c:v>
                </c:pt>
                <c:pt idx="15">
                  <c:v>9</c:v>
                </c:pt>
                <c:pt idx="16">
                  <c:v>257</c:v>
                </c:pt>
                <c:pt idx="17">
                  <c:v>303</c:v>
                </c:pt>
                <c:pt idx="18">
                  <c:v>405</c:v>
                </c:pt>
                <c:pt idx="19">
                  <c:v>1237</c:v>
                </c:pt>
                <c:pt idx="20">
                  <c:v>961</c:v>
                </c:pt>
                <c:pt idx="21">
                  <c:v>3</c:v>
                </c:pt>
                <c:pt idx="22">
                  <c:v>654</c:v>
                </c:pt>
                <c:pt idx="23">
                  <c:v>572</c:v>
                </c:pt>
                <c:pt idx="24">
                  <c:v>643</c:v>
                </c:pt>
                <c:pt idx="25">
                  <c:v>19</c:v>
                </c:pt>
                <c:pt idx="26">
                  <c:v>81</c:v>
                </c:pt>
                <c:pt idx="27">
                  <c:v>736</c:v>
                </c:pt>
                <c:pt idx="28">
                  <c:v>5</c:v>
                </c:pt>
                <c:pt idx="29">
                  <c:v>158</c:v>
                </c:pt>
                <c:pt idx="30">
                  <c:v>1712</c:v>
                </c:pt>
                <c:pt idx="31">
                  <c:v>176</c:v>
                </c:pt>
                <c:pt idx="32">
                  <c:v>459</c:v>
                </c:pt>
                <c:pt idx="33">
                  <c:v>3549</c:v>
                </c:pt>
                <c:pt idx="34">
                  <c:v>1137</c:v>
                </c:pt>
                <c:pt idx="35">
                  <c:v>281</c:v>
                </c:pt>
                <c:pt idx="36">
                  <c:v>422</c:v>
                </c:pt>
                <c:pt idx="37">
                  <c:v>1425</c:v>
                </c:pt>
                <c:pt idx="38">
                  <c:v>179</c:v>
                </c:pt>
                <c:pt idx="39">
                  <c:v>443</c:v>
                </c:pt>
                <c:pt idx="40">
                  <c:v>61</c:v>
                </c:pt>
                <c:pt idx="41">
                  <c:v>17</c:v>
                </c:pt>
                <c:pt idx="42">
                  <c:v>2531</c:v>
                </c:pt>
                <c:pt idx="43">
                  <c:v>238</c:v>
                </c:pt>
                <c:pt idx="44">
                  <c:v>1310</c:v>
                </c:pt>
                <c:pt idx="45">
                  <c:v>53</c:v>
                </c:pt>
                <c:pt idx="46">
                  <c:v>776</c:v>
                </c:pt>
                <c:pt idx="47">
                  <c:v>432</c:v>
                </c:pt>
                <c:pt idx="48">
                  <c:v>165</c:v>
                </c:pt>
                <c:pt idx="49">
                  <c:v>76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FC0-48F3-B390-DF8FBC57BC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77198976"/>
        <c:axId val="177200512"/>
        <c:axId val="0"/>
      </c:bar3DChart>
      <c:catAx>
        <c:axId val="177198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200512"/>
        <c:crosses val="autoZero"/>
        <c:auto val="1"/>
        <c:lblAlgn val="ctr"/>
        <c:lblOffset val="100"/>
        <c:noMultiLvlLbl val="0"/>
      </c:catAx>
      <c:valAx>
        <c:axId val="177200512"/>
        <c:scaling>
          <c:orientation val="minMax"/>
        </c:scaling>
        <c:delete val="0"/>
        <c:axPos val="l"/>
        <c:numFmt formatCode="#&quot;k&quot;" sourceLinked="0"/>
        <c:majorTickMark val="out"/>
        <c:minorTickMark val="out"/>
        <c:tickLblPos val="nextTo"/>
        <c:spPr>
          <a:noFill/>
          <a:ln>
            <a:solidFill>
              <a:schemeClr val="accent1">
                <a:shade val="1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198976"/>
        <c:crosses val="autoZero"/>
        <c:crossBetween val="between"/>
        <c:dispUnits>
          <c:builtInUnit val="thousands"/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[Vikash_Excel_Project_KPIs.xlsx]KPI Pivot's!KPI_3</c:name>
    <c:fmtId val="14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200" b="0" i="0" u="none" strike="noStrike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1400" b="1" i="0" u="none" strike="noStrike" cap="all" baseline="0" dirty="0">
                <a:solidFill>
                  <a:schemeClr val="bg1"/>
                </a:solidFill>
                <a:effectLst/>
              </a:rPr>
              <a:t>Total Verified Status vs Non-Verified</a:t>
            </a:r>
            <a:r>
              <a:rPr lang="en-US" sz="1400" b="1" i="0" u="none" strike="noStrike" cap="all" baseline="0" dirty="0">
                <a:solidFill>
                  <a:schemeClr val="bg1"/>
                </a:solidFill>
              </a:rPr>
              <a:t> </a:t>
            </a:r>
            <a:endParaRPr lang="en-US" sz="1400" b="1" dirty="0">
              <a:solidFill>
                <a:schemeClr val="bg1"/>
              </a:solidFill>
            </a:endParaRPr>
          </a:p>
        </c:rich>
      </c:tx>
      <c:layout>
        <c:manualLayout>
          <c:xMode val="edge"/>
          <c:yMode val="edge"/>
          <c:x val="9.1146303760797825E-2"/>
          <c:y val="3.4180149100508643E-2"/>
        </c:manualLayout>
      </c:layout>
      <c:overlay val="0"/>
      <c:spPr>
        <a:noFill/>
        <a:ln>
          <a:noFill/>
        </a:ln>
        <a:effectLst/>
      </c:spPr>
    </c:title>
    <c:autoTitleDeleted val="0"/>
    <c:pivotFmts>
      <c:pivotFmt>
        <c:idx val="0"/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</c:pivotFmt>
      <c:pivotFmt>
        <c:idx val="3"/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6"/>
        <c:spPr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layout>
            <c:manualLayout>
              <c:x val="-5.9895360231385697E-2"/>
              <c:y val="-7.282558430409151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>
              <c15:layout>
                <c:manualLayout>
                  <c:w val="0.20356034077475199"/>
                  <c:h val="0.25275955986017762"/>
                </c:manualLayout>
              </c15:layout>
            </c:ext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layout>
            <c:manualLayout>
              <c:x val="-5.9895360231385697E-2"/>
              <c:y val="-7.282558430409151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>
              <c15:layout>
                <c:manualLayout>
                  <c:w val="0.20356034077475199"/>
                  <c:h val="0.25275955986017762"/>
                </c:manualLayout>
              </c15:layout>
            </c:ext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layout>
            <c:manualLayout>
              <c:x val="-5.9895360231385697E-2"/>
              <c:y val="-7.282558430409151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>
              <c15:layout>
                <c:manualLayout>
                  <c:w val="0.20356034077475199"/>
                  <c:h val="0.25275955986017762"/>
                </c:manualLayout>
              </c15:layout>
            </c:ext>
          </c:extLst>
        </c:dLbl>
      </c:pivotFmt>
      <c:pivotFmt>
        <c:idx val="43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layout>
            <c:manualLayout>
              <c:x val="-5.9895360231385697E-2"/>
              <c:y val="-7.282558430409151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>
              <c15:layout>
                <c:manualLayout>
                  <c:w val="0.20356034077475199"/>
                  <c:h val="0.25275955986017762"/>
                </c:manualLayout>
              </c15:layout>
            </c:ext>
          </c:extLst>
        </c:dLbl>
      </c:pivotFmt>
      <c:pivotFmt>
        <c:idx val="46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layout>
            <c:manualLayout>
              <c:x val="-5.9895360231385697E-2"/>
              <c:y val="-7.282558430409151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 xmlns:c16r2="http://schemas.microsoft.com/office/drawing/2015/06/chart">
            <c:ext xmlns:c15="http://schemas.microsoft.com/office/drawing/2012/chart" uri="{CE6537A1-D6FC-4f65-9D91-7224C49458BB}">
              <c15:layout>
                <c:manualLayout>
                  <c:w val="0.20356034077475199"/>
                  <c:h val="0.25275955986017762"/>
                </c:manualLayout>
              </c15:layout>
            </c:ext>
          </c:extLst>
        </c:dLbl>
      </c:pivotFmt>
      <c:pivotFmt>
        <c:idx val="49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layout>
            <c:manualLayout>
              <c:x val="-5.9895360231385697E-2"/>
              <c:y val="-7.282558430409151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 xmlns:c16r2="http://schemas.microsoft.com/office/drawing/2015/06/chart">
            <c:ext xmlns:c15="http://schemas.microsoft.com/office/drawing/2012/chart" uri="{CE6537A1-D6FC-4f65-9D91-7224C49458BB}">
              <c15:layout>
                <c:manualLayout>
                  <c:w val="0.20356034077475199"/>
                  <c:h val="0.25275955986017762"/>
                </c:manualLayout>
              </c15:layout>
            </c:ext>
          </c:extLst>
        </c:dLbl>
      </c:pivotFmt>
      <c:pivotFmt>
        <c:idx val="52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layout>
            <c:manualLayout>
              <c:x val="-5.9895360231385697E-2"/>
              <c:y val="-7.282558430409151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 xmlns:c16r2="http://schemas.microsoft.com/office/drawing/2015/06/chart">
            <c:ext xmlns:c15="http://schemas.microsoft.com/office/drawing/2012/chart" uri="{CE6537A1-D6FC-4f65-9D91-7224C49458BB}">
              <c15:layout>
                <c:manualLayout>
                  <c:w val="0.20356034077475199"/>
                  <c:h val="0.25275955986017762"/>
                </c:manualLayout>
              </c15:layout>
            </c:ext>
          </c:extLst>
        </c:dLbl>
      </c:pivotFmt>
      <c:pivotFmt>
        <c:idx val="55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000" b="0" i="0" u="none" strike="noStrike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</c:pivotFmts>
    <c:view3D>
      <c:rotX val="30"/>
      <c:rotY val="0"/>
      <c:depthPercent val="100"/>
      <c:rAngAx val="0"/>
      <c:perspective val="3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'KPI Pivot''s'!$G$4</c:f>
              <c:strCache>
                <c:ptCount val="1"/>
                <c:pt idx="0">
                  <c:v>Total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5C0-4821-BD5C-AFF373D1111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05C0-4821-BD5C-AFF373D11116}"/>
              </c:ext>
            </c:extLst>
          </c:dPt>
          <c:dLbls>
            <c:dLbl>
              <c:idx val="0"/>
              <c:layout>
                <c:manualLayout>
                  <c:x val="-5.9895360231385697E-2"/>
                  <c:y val="-7.2825584304091515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layout>
                    <c:manualLayout>
                      <c:w val="0.20356034077475199"/>
                      <c:h val="0.2527595598601776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05C0-4821-BD5C-AFF373D1111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1400" b="1" i="0" u="none" strike="noStrike" kern="1200" spc="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'KPI Pivot''s'!$F$5:$F$6</c:f>
              <c:strCache>
                <c:ptCount val="2"/>
                <c:pt idx="0">
                  <c:v>Not Verified</c:v>
                </c:pt>
                <c:pt idx="1">
                  <c:v>Verified</c:v>
                </c:pt>
              </c:strCache>
            </c:strRef>
          </c:cat>
          <c:val>
            <c:numRef>
              <c:f>'KPI Pivot''s'!$G$5:$G$6</c:f>
              <c:numCache>
                <c:formatCode>General</c:formatCode>
                <c:ptCount val="2"/>
                <c:pt idx="0">
                  <c:v>145773285.02812666</c:v>
                </c:pt>
                <c:pt idx="1">
                  <c:v>286957628.34470689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05C0-4821-BD5C-AFF373D11116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lang="en-US" sz="1000" b="0" i="0" u="none" strike="noStrike" kern="1200" baseline="0"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[Vikash_Excel_Project_KPIs.xlsx]KPI Pivot's!KPI_2</c:name>
    <c:fmtId val="134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600" b="1" i="0" u="none" strike="noStrike" kern="1200" spc="100" baseline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600" b="1" i="0" u="none" strike="noStrike" kern="1200" spc="100" baseline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rPr>
              <a:t>Grade and Sub-Grade Wise Revolving Balance 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ivotFmts>
      <c:pivotFmt>
        <c:idx val="0"/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diamond"/>
          <c:size val="5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numFmt formatCode="#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numFmt formatCode="#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numFmt formatCode="#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numFmt formatCode="#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numFmt formatCode="#.#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numFmt formatCode="#.#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numFmt formatCode="#.#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1026721783358244"/>
          <c:y val="0.26745314425381883"/>
          <c:w val="0.72662129436255041"/>
          <c:h val="0.5751134722894631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'KPI Pivot''s'!$C$14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2ED426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numFmt formatCode="#.#&quot;m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'KPI Pivot''s'!$B$15:$B$20</c:f>
              <c:strCache>
                <c:ptCount val="6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F</c:v>
                </c:pt>
                <c:pt idx="5">
                  <c:v>G</c:v>
                </c:pt>
              </c:strCache>
            </c:strRef>
          </c:cat>
          <c:val>
            <c:numRef>
              <c:f>'KPI Pivot''s'!$C$15:$C$20</c:f>
              <c:numCache>
                <c:formatCode>General</c:formatCode>
                <c:ptCount val="6"/>
                <c:pt idx="0">
                  <c:v>114774099</c:v>
                </c:pt>
                <c:pt idx="1">
                  <c:v>161308549</c:v>
                </c:pt>
                <c:pt idx="2">
                  <c:v>110120710</c:v>
                </c:pt>
                <c:pt idx="3">
                  <c:v>74490429</c:v>
                </c:pt>
                <c:pt idx="4">
                  <c:v>18282816</c:v>
                </c:pt>
                <c:pt idx="5">
                  <c:v>6462726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18A-4BB0-A407-94C1D2FB22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177552768"/>
        <c:axId val="177558656"/>
      </c:barChart>
      <c:catAx>
        <c:axId val="1775527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558656"/>
        <c:crosses val="autoZero"/>
        <c:auto val="1"/>
        <c:lblAlgn val="ctr"/>
        <c:lblOffset val="100"/>
        <c:noMultiLvlLbl val="0"/>
      </c:catAx>
      <c:valAx>
        <c:axId val="177558656"/>
        <c:scaling>
          <c:orientation val="minMax"/>
        </c:scaling>
        <c:delete val="0"/>
        <c:axPos val="b"/>
        <c:numFmt formatCode="#&quot;M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552768"/>
        <c:crosses val="autoZero"/>
        <c:crossBetween val="between"/>
        <c:dispUnits>
          <c:builtInUnit val="millions"/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[Vikash_Excel_Project_KPIs.xlsx]KPI Pivot's!KPI_1</c:name>
    <c:fmtId val="14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600">
                <a:solidFill>
                  <a:schemeClr val="bg1"/>
                </a:solidFill>
              </a:rPr>
              <a:t>Year-Wise Loan Amount Stats</a:t>
            </a:r>
          </a:p>
        </c:rich>
      </c:tx>
      <c:layout>
        <c:manualLayout>
          <c:xMode val="edge"/>
          <c:yMode val="edge"/>
          <c:x val="0.18792419815447595"/>
          <c:y val="1.7819915367721893E-2"/>
        </c:manualLayout>
      </c:layout>
      <c:overlay val="0"/>
      <c:spPr>
        <a:noFill/>
        <a:ln>
          <a:noFill/>
        </a:ln>
        <a:effectLst/>
      </c:spPr>
    </c:title>
    <c:autoTitleDeleted val="0"/>
    <c:pivotFmts>
      <c:pivotFmt>
        <c:idx val="0"/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delete val="1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numFmt formatCode="#.###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numFmt formatCode="#.###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numFmt formatCode="#.###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numFmt formatCode="#.###&quot;k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numFmt formatCode="#.###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numFmt formatCode="#.###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numFmt formatCode="#.###&quot;m&quot;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5577277124056049"/>
          <c:y val="0.19994006745100412"/>
          <c:w val="0.78505717919780327"/>
          <c:h val="0.656037031080355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'KPI Pivot''s'!$C$4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2ED426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numFmt formatCode="#.###&quot;m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</a:ln>
              <a:effectLst/>
            </c:spPr>
            <c:trendlineType val="exp"/>
            <c:dispRSqr val="0"/>
            <c:dispEq val="0"/>
          </c:trendline>
          <c:cat>
            <c:strRef>
              <c:f>'KPI Pivot''s'!$B$5:$B$9</c:f>
              <c:strCache>
                <c:ptCount val="5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</c:strCache>
            </c:strRef>
          </c:cat>
          <c:val>
            <c:numRef>
              <c:f>'KPI Pivot''s'!$C$5:$C$9</c:f>
              <c:numCache>
                <c:formatCode>General</c:formatCode>
                <c:ptCount val="5"/>
                <c:pt idx="0">
                  <c:v>2010725</c:v>
                </c:pt>
                <c:pt idx="1">
                  <c:v>13425125</c:v>
                </c:pt>
                <c:pt idx="2">
                  <c:v>43467150</c:v>
                </c:pt>
                <c:pt idx="3">
                  <c:v>111906550</c:v>
                </c:pt>
                <c:pt idx="4">
                  <c:v>229755200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906D-4B4C-B41F-81BAC3C685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8039808"/>
        <c:axId val="177734400"/>
      </c:barChart>
      <c:catAx>
        <c:axId val="178039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734400"/>
        <c:crossesAt val="0"/>
        <c:auto val="1"/>
        <c:lblAlgn val="ctr"/>
        <c:lblOffset val="100"/>
        <c:noMultiLvlLbl val="0"/>
      </c:catAx>
      <c:valAx>
        <c:axId val="177734400"/>
        <c:scaling>
          <c:orientation val="minMax"/>
        </c:scaling>
        <c:delete val="0"/>
        <c:axPos val="l"/>
        <c:numFmt formatCode="#&quot;M&quot;" sourceLinked="0"/>
        <c:majorTickMark val="out"/>
        <c:minorTickMark val="out"/>
        <c:tickLblPos val="nextTo"/>
        <c:spPr>
          <a:noFill/>
          <a:ln>
            <a:solidFill>
              <a:schemeClr val="accent2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039808"/>
        <c:crosses val="autoZero"/>
        <c:crossBetween val="between"/>
        <c:dispUnits>
          <c:builtInUnit val="millions"/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5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6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8.xml"/><Relationship Id="rId3" Type="http://schemas.openxmlformats.org/officeDocument/2006/relationships/image" Target="../media/image15.png"/><Relationship Id="rId7" Type="http://schemas.openxmlformats.org/officeDocument/2006/relationships/chart" Target="../charts/chart7.xml"/><Relationship Id="rId12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6.xml"/><Relationship Id="rId11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chart" Target="../charts/chart10.xml"/><Relationship Id="rId4" Type="http://schemas.openxmlformats.org/officeDocument/2006/relationships/image" Target="../media/image27.svg"/><Relationship Id="rId9" Type="http://schemas.openxmlformats.org/officeDocument/2006/relationships/chart" Target="../charts/char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3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37.sv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chart" Target="../charts/chart1.xml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2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chart" Target="../charts/chart2.xml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2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chart" Target="../charts/chart3.xml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2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chart" Target="../charts/chart5.xml"/><Relationship Id="rId3" Type="http://schemas.openxmlformats.org/officeDocument/2006/relationships/image" Target="../media/image15.png"/><Relationship Id="rId7" Type="http://schemas.openxmlformats.org/officeDocument/2006/relationships/image" Target="../media/image12.png"/><Relationship Id="rId12" Type="http://schemas.openxmlformats.org/officeDocument/2006/relationships/image" Target="../media/image2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0" Type="http://schemas.openxmlformats.org/officeDocument/2006/relationships/image" Target="../media/image23.svg"/><Relationship Id="rId4" Type="http://schemas.openxmlformats.org/officeDocument/2006/relationships/image" Target="../media/image27.sv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EBA65530-029A-C2AA-A64D-2049A0BB2D4A}"/>
              </a:ext>
            </a:extLst>
          </p:cNvPr>
          <p:cNvGrpSpPr/>
          <p:nvPr/>
        </p:nvGrpSpPr>
        <p:grpSpPr>
          <a:xfrm>
            <a:off x="-2819400" y="-682024"/>
            <a:ext cx="22969157" cy="11651047"/>
            <a:chOff x="-2777871" y="-558218"/>
            <a:chExt cx="22969157" cy="11651047"/>
          </a:xfrm>
        </p:grpSpPr>
        <p:pic>
          <p:nvPicPr>
            <p:cNvPr id="22" name="Picture 21">
              <a:extLst>
                <a:ext uri="{FF2B5EF4-FFF2-40B4-BE49-F238E27FC236}">
                  <a16:creationId xmlns="" xmlns:a16="http://schemas.microsoft.com/office/drawing/2014/main" id="{D13D5B7F-201A-F9E2-F1A5-E37D95427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325" y="67998"/>
              <a:ext cx="1602716" cy="1602716"/>
            </a:xfrm>
            <a:prstGeom prst="rect">
              <a:avLst/>
            </a:prstGeom>
          </p:spPr>
        </p:pic>
        <p:grpSp>
          <p:nvGrpSpPr>
            <p:cNvPr id="2" name="Group 2"/>
            <p:cNvGrpSpPr/>
            <p:nvPr/>
          </p:nvGrpSpPr>
          <p:grpSpPr>
            <a:xfrm>
              <a:off x="12974764" y="-207071"/>
              <a:ext cx="3086100" cy="11299900"/>
              <a:chOff x="0" y="0"/>
              <a:chExt cx="812800" cy="2976105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812800" cy="297610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976105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976105"/>
                    </a:lnTo>
                    <a:lnTo>
                      <a:pt x="0" y="2976105"/>
                    </a:lnTo>
                    <a:close/>
                  </a:path>
                </a:pathLst>
              </a:custGeom>
              <a:solidFill>
                <a:srgbClr val="1C5739"/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0" y="-19050"/>
                <a:ext cx="812800" cy="29951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sp>
          <p:nvSpPr>
            <p:cNvPr id="5" name="Freeform 5"/>
            <p:cNvSpPr/>
            <p:nvPr/>
          </p:nvSpPr>
          <p:spPr>
            <a:xfrm>
              <a:off x="16384715" y="9009597"/>
              <a:ext cx="3806571" cy="2083232"/>
            </a:xfrm>
            <a:custGeom>
              <a:avLst/>
              <a:gdLst/>
              <a:ahLst/>
              <a:cxnLst/>
              <a:rect l="l" t="t" r="r" b="b"/>
              <a:pathLst>
                <a:path w="3806571" h="2083232">
                  <a:moveTo>
                    <a:pt x="0" y="0"/>
                  </a:moveTo>
                  <a:lnTo>
                    <a:pt x="3806570" y="0"/>
                  </a:lnTo>
                  <a:lnTo>
                    <a:pt x="3806570" y="2083232"/>
                  </a:lnTo>
                  <a:lnTo>
                    <a:pt x="0" y="2083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1776329" y="580047"/>
              <a:ext cx="5482971" cy="9023371"/>
            </a:xfrm>
            <a:custGeom>
              <a:avLst/>
              <a:gdLst/>
              <a:ahLst/>
              <a:cxnLst/>
              <a:rect l="l" t="t" r="r" b="b"/>
              <a:pathLst>
                <a:path w="5482971" h="9023371">
                  <a:moveTo>
                    <a:pt x="0" y="0"/>
                  </a:moveTo>
                  <a:lnTo>
                    <a:pt x="5482971" y="0"/>
                  </a:lnTo>
                  <a:lnTo>
                    <a:pt x="5482971" y="9023371"/>
                  </a:lnTo>
                  <a:lnTo>
                    <a:pt x="0" y="90233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822" r="-4822"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-1543050" y="-558218"/>
              <a:ext cx="3086100" cy="11299900"/>
              <a:chOff x="0" y="0"/>
              <a:chExt cx="812800" cy="297610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297610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976105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976105"/>
                    </a:lnTo>
                    <a:lnTo>
                      <a:pt x="0" y="2976105"/>
                    </a:lnTo>
                    <a:close/>
                  </a:path>
                </a:pathLst>
              </a:custGeom>
              <a:solidFill>
                <a:srgbClr val="1C5739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9050"/>
                <a:ext cx="812800" cy="29951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1155786" y="3256053"/>
              <a:ext cx="110236" cy="2818996"/>
              <a:chOff x="0" y="0"/>
              <a:chExt cx="26312" cy="67285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6312" cy="672855"/>
              </a:xfrm>
              <a:custGeom>
                <a:avLst/>
                <a:gdLst/>
                <a:ahLst/>
                <a:cxnLst/>
                <a:rect l="l" t="t" r="r" b="b"/>
                <a:pathLst>
                  <a:path w="26312" h="672855">
                    <a:moveTo>
                      <a:pt x="0" y="0"/>
                    </a:moveTo>
                    <a:lnTo>
                      <a:pt x="26312" y="0"/>
                    </a:lnTo>
                    <a:lnTo>
                      <a:pt x="26312" y="672855"/>
                    </a:lnTo>
                    <a:lnTo>
                      <a:pt x="0" y="67285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26312" cy="6919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722176" y="6230153"/>
              <a:ext cx="6171871" cy="649298"/>
            </a:xfrm>
            <a:prstGeom prst="rect">
              <a:avLst/>
            </a:prstGeom>
          </p:spPr>
          <p:txBody>
            <a:bodyPr lIns="56055" tIns="56055" rIns="56055" bIns="56055" rtlCol="0" anchor="ctr"/>
            <a:lstStyle/>
            <a:p>
              <a:pPr algn="ctr">
                <a:lnSpc>
                  <a:spcPts val="3120"/>
                </a:lnSpc>
              </a:pPr>
              <a:r>
                <a:rPr lang="en-US" sz="2400" dirty="0" smtClean="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 Presentation By Group</a:t>
              </a:r>
              <a:endParaRPr lang="en-US" sz="2400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18056" y="3015172"/>
              <a:ext cx="11658272" cy="30598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1813"/>
                </a:lnSpc>
              </a:pPr>
              <a:r>
                <a:rPr lang="en-US" sz="9600" dirty="0">
                  <a:solidFill>
                    <a:srgbClr val="1C5739"/>
                  </a:solidFill>
                  <a:latin typeface="Codec Pro ExtraBold"/>
                  <a:ea typeface="Codec Pro ExtraBold"/>
                  <a:cs typeface="Codec Pro ExtraBold"/>
                  <a:sym typeface="Codec Pro ExtraBold"/>
                </a:rPr>
                <a:t>Bank Analytics Project.</a:t>
              </a:r>
            </a:p>
          </p:txBody>
        </p:sp>
        <p:sp>
          <p:nvSpPr>
            <p:cNvPr id="18" name="Freeform 18"/>
            <p:cNvSpPr/>
            <p:nvPr/>
          </p:nvSpPr>
          <p:spPr>
            <a:xfrm>
              <a:off x="-2777871" y="-207071"/>
              <a:ext cx="3806571" cy="2083232"/>
            </a:xfrm>
            <a:custGeom>
              <a:avLst/>
              <a:gdLst/>
              <a:ahLst/>
              <a:cxnLst/>
              <a:rect l="l" t="t" r="r" b="b"/>
              <a:pathLst>
                <a:path w="3806571" h="2083232">
                  <a:moveTo>
                    <a:pt x="0" y="0"/>
                  </a:moveTo>
                  <a:lnTo>
                    <a:pt x="3806571" y="0"/>
                  </a:lnTo>
                  <a:lnTo>
                    <a:pt x="3806571" y="2083233"/>
                  </a:lnTo>
                  <a:lnTo>
                    <a:pt x="0" y="2083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1752927" y="1991225"/>
              <a:ext cx="6354427" cy="3946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953"/>
                </a:lnSpc>
              </a:pPr>
              <a:r>
                <a:rPr lang="en-US" sz="3600" spc="105" dirty="0">
                  <a:solidFill>
                    <a:srgbClr val="1C573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Project Bootcamp Program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501521" y="6106347"/>
            <a:ext cx="579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>
                <a:solidFill>
                  <a:srgbClr val="1C5739"/>
                </a:solidFill>
                <a:latin typeface="Codec Pro ExtraBold"/>
                <a:ea typeface="Codec Pro ExtraBold"/>
                <a:cs typeface="Codec Pro ExtraBold"/>
              </a:rPr>
              <a:t>Presentation by </a:t>
            </a:r>
            <a:r>
              <a:rPr lang="en-US" sz="4000" u="sng" dirty="0" err="1">
                <a:solidFill>
                  <a:srgbClr val="1C5739"/>
                </a:solidFill>
                <a:latin typeface="Codec Pro ExtraBold"/>
                <a:ea typeface="Codec Pro ExtraBold"/>
                <a:cs typeface="Codec Pro ExtraBold"/>
              </a:rPr>
              <a:t>Faizan</a:t>
            </a:r>
            <a:endParaRPr lang="en-US" sz="4000" u="sng" dirty="0">
              <a:solidFill>
                <a:srgbClr val="1C5739"/>
              </a:solidFill>
              <a:latin typeface="Codec Pro ExtraBold"/>
              <a:ea typeface="Codec Pro ExtraBold"/>
              <a:cs typeface="Codec Pro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="" xmlns:a16="http://schemas.microsoft.com/office/drawing/2014/main" id="{84BAF743-979D-6557-6681-C2F717170C1E}"/>
              </a:ext>
            </a:extLst>
          </p:cNvPr>
          <p:cNvGrpSpPr/>
          <p:nvPr/>
        </p:nvGrpSpPr>
        <p:grpSpPr>
          <a:xfrm>
            <a:off x="-305814" y="-323115"/>
            <a:ext cx="18593814" cy="10610115"/>
            <a:chOff x="-305814" y="-323115"/>
            <a:chExt cx="18593814" cy="10610115"/>
          </a:xfrm>
        </p:grpSpPr>
        <p:sp>
          <p:nvSpPr>
            <p:cNvPr id="2" name="Freeform 2"/>
            <p:cNvSpPr/>
            <p:nvPr/>
          </p:nvSpPr>
          <p:spPr>
            <a:xfrm flipH="1" flipV="1"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8000" y="10287000"/>
                  </a:moveTo>
                  <a:lnTo>
                    <a:pt x="0" y="10287000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10287000"/>
                  </a:lnTo>
                  <a:close/>
                </a:path>
              </a:pathLst>
            </a:custGeom>
            <a:blipFill>
              <a:blip r:embed="rId2"/>
              <a:stretch>
                <a:fillRect t="-38888" b="-38888"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 rot="10800000">
              <a:off x="-305814" y="-323115"/>
              <a:ext cx="8744064" cy="2511931"/>
            </a:xfrm>
            <a:custGeom>
              <a:avLst/>
              <a:gdLst/>
              <a:ahLst/>
              <a:cxnLst/>
              <a:rect l="l" t="t" r="r" b="b"/>
              <a:pathLst>
                <a:path w="8744064" h="2511931">
                  <a:moveTo>
                    <a:pt x="0" y="0"/>
                  </a:moveTo>
                  <a:lnTo>
                    <a:pt x="8744064" y="0"/>
                  </a:lnTo>
                  <a:lnTo>
                    <a:pt x="8744064" y="2511931"/>
                  </a:lnTo>
                  <a:lnTo>
                    <a:pt x="0" y="25119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9" name="Group 88">
              <a:extLst>
                <a:ext uri="{FF2B5EF4-FFF2-40B4-BE49-F238E27FC236}">
                  <a16:creationId xmlns="" xmlns:a16="http://schemas.microsoft.com/office/drawing/2014/main" id="{AB4BAC64-32A8-7F1C-E736-684C7F2900D0}"/>
                </a:ext>
              </a:extLst>
            </p:cNvPr>
            <p:cNvGrpSpPr/>
            <p:nvPr/>
          </p:nvGrpSpPr>
          <p:grpSpPr>
            <a:xfrm>
              <a:off x="849313" y="950913"/>
              <a:ext cx="16946285" cy="9247187"/>
              <a:chOff x="0" y="0"/>
              <a:chExt cx="10976961" cy="6627476"/>
            </a:xfrm>
          </p:grpSpPr>
          <p:grpSp>
            <p:nvGrpSpPr>
              <p:cNvPr id="90" name="Group 89">
                <a:extLst>
                  <a:ext uri="{FF2B5EF4-FFF2-40B4-BE49-F238E27FC236}">
                    <a16:creationId xmlns="" xmlns:a16="http://schemas.microsoft.com/office/drawing/2014/main" id="{F2C27D83-FC0F-7030-FD92-2774B88CDEFC}"/>
                  </a:ext>
                </a:extLst>
              </p:cNvPr>
              <p:cNvGrpSpPr/>
              <p:nvPr/>
            </p:nvGrpSpPr>
            <p:grpSpPr>
              <a:xfrm>
                <a:off x="33057" y="18559"/>
                <a:ext cx="3834572" cy="484342"/>
                <a:chOff x="33057" y="18559"/>
                <a:chExt cx="3867318" cy="484342"/>
              </a:xfrm>
            </p:grpSpPr>
            <p:sp>
              <p:nvSpPr>
                <p:cNvPr id="114" name="Rectangle: Rounded Corners 113">
                  <a:extLst>
                    <a:ext uri="{FF2B5EF4-FFF2-40B4-BE49-F238E27FC236}">
                      <a16:creationId xmlns="" xmlns:a16="http://schemas.microsoft.com/office/drawing/2014/main" id="{EA359D64-A6C5-BB02-BCD0-751544FAFAE7}"/>
                    </a:ext>
                  </a:extLst>
                </p:cNvPr>
                <p:cNvSpPr/>
                <p:nvPr/>
              </p:nvSpPr>
              <p:spPr>
                <a:xfrm>
                  <a:off x="33057" y="18559"/>
                  <a:ext cx="3867318" cy="484342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r"/>
                  <a:r>
                    <a:rPr lang="en-US" sz="2800" dirty="0">
                      <a:solidFill>
                        <a:schemeClr val="lt1"/>
                      </a:solidFill>
                      <a:latin typeface="Algerian" panose="04020705040A02060702" pitchFamily="82" charset="0"/>
                      <a:ea typeface="+mn-ea"/>
                      <a:cs typeface="+mn-cs"/>
                    </a:rPr>
                    <a:t>Bank</a:t>
                  </a:r>
                  <a:r>
                    <a:rPr lang="en-US" sz="2800" baseline="0" dirty="0">
                      <a:solidFill>
                        <a:schemeClr val="lt1"/>
                      </a:solidFill>
                      <a:latin typeface="Algerian" panose="04020705040A02060702" pitchFamily="82" charset="0"/>
                      <a:ea typeface="+mn-ea"/>
                      <a:cs typeface="+mn-cs"/>
                    </a:rPr>
                    <a:t> Analytics Project.</a:t>
                  </a:r>
                  <a:endParaRPr lang="en-US" sz="1200" dirty="0">
                    <a:solidFill>
                      <a:schemeClr val="lt1"/>
                    </a:solidFill>
                    <a:latin typeface="Algerian" panose="04020705040A02060702" pitchFamily="82" charset="0"/>
                    <a:ea typeface="+mn-ea"/>
                    <a:cs typeface="+mn-cs"/>
                  </a:endParaRPr>
                </a:p>
              </p:txBody>
            </p:sp>
            <p:pic>
              <p:nvPicPr>
                <p:cNvPr id="115" name="Picture 114">
                  <a:extLst>
                    <a:ext uri="{FF2B5EF4-FFF2-40B4-BE49-F238E27FC236}">
                      <a16:creationId xmlns="" xmlns:a16="http://schemas.microsoft.com/office/drawing/2014/main" id="{47DCA29E-9355-1964-8A43-5D28732782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8146" y="59933"/>
                  <a:ext cx="397836" cy="421943"/>
                </a:xfrm>
                <a:prstGeom prst="rect">
                  <a:avLst/>
                </a:prstGeom>
              </p:spPr>
            </p:pic>
          </p:grpSp>
          <p:grpSp>
            <p:nvGrpSpPr>
              <p:cNvPr id="91" name="Group 90">
                <a:extLst>
                  <a:ext uri="{FF2B5EF4-FFF2-40B4-BE49-F238E27FC236}">
                    <a16:creationId xmlns="" xmlns:a16="http://schemas.microsoft.com/office/drawing/2014/main" id="{F5345687-E065-C679-226E-69A32CB76EB5}"/>
                  </a:ext>
                </a:extLst>
              </p:cNvPr>
              <p:cNvGrpSpPr/>
              <p:nvPr/>
            </p:nvGrpSpPr>
            <p:grpSpPr>
              <a:xfrm>
                <a:off x="0" y="1240909"/>
                <a:ext cx="10976961" cy="5386567"/>
                <a:chOff x="0" y="1240909"/>
                <a:chExt cx="10847293" cy="5386567"/>
              </a:xfrm>
            </p:grpSpPr>
            <p:grpSp>
              <p:nvGrpSpPr>
                <p:cNvPr id="105" name="Group 104">
                  <a:extLst>
                    <a:ext uri="{FF2B5EF4-FFF2-40B4-BE49-F238E27FC236}">
                      <a16:creationId xmlns="" xmlns:a16="http://schemas.microsoft.com/office/drawing/2014/main" id="{369D9FD6-118C-04E4-B7DB-9DFCF4700223}"/>
                    </a:ext>
                  </a:extLst>
                </p:cNvPr>
                <p:cNvGrpSpPr/>
                <p:nvPr/>
              </p:nvGrpSpPr>
              <p:grpSpPr>
                <a:xfrm>
                  <a:off x="0" y="3752710"/>
                  <a:ext cx="10704396" cy="2874766"/>
                  <a:chOff x="0" y="3752710"/>
                  <a:chExt cx="10704396" cy="2314471"/>
                </a:xfrm>
              </p:grpSpPr>
              <p:sp>
                <p:nvSpPr>
                  <p:cNvPr id="112" name="Rectangle: Rounded Corners 111">
                    <a:extLst>
                      <a:ext uri="{FF2B5EF4-FFF2-40B4-BE49-F238E27FC236}">
                        <a16:creationId xmlns="" xmlns:a16="http://schemas.microsoft.com/office/drawing/2014/main" id="{DB7E2554-8AF2-4E73-4D31-25FB20696853}"/>
                      </a:ext>
                    </a:extLst>
                  </p:cNvPr>
                  <p:cNvSpPr/>
                  <p:nvPr/>
                </p:nvSpPr>
                <p:spPr>
                  <a:xfrm>
                    <a:off x="25190" y="3752710"/>
                    <a:ext cx="10679206" cy="2314471"/>
                  </a:xfrm>
                  <a:prstGeom prst="roundRect">
                    <a:avLst/>
                  </a:prstGeom>
                  <a:solidFill>
                    <a:schemeClr val="tx1">
                      <a:lumMod val="95000"/>
                      <a:lumOff val="5000"/>
                      <a:alpha val="72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l"/>
                    <a:endParaRPr lang="en-US"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endParaRPr>
                  </a:p>
                </p:txBody>
              </p:sp>
              <p:graphicFrame>
                <p:nvGraphicFramePr>
                  <p:cNvPr id="113" name="Chart 112">
                    <a:extLst>
                      <a:ext uri="{FF2B5EF4-FFF2-40B4-BE49-F238E27FC236}">
                        <a16:creationId xmlns="" xmlns:a16="http://schemas.microsoft.com/office/drawing/2014/main" id="{AF812B60-D239-4912-9F49-17EBC3CC71D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457671064"/>
                      </p:ext>
                    </p:extLst>
                  </p:nvPr>
                </p:nvGraphicFramePr>
                <p:xfrm>
                  <a:off x="0" y="3758769"/>
                  <a:ext cx="10581132" cy="2285999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6"/>
                  </a:graphicData>
                </a:graphic>
              </p:graphicFrame>
            </p:grpSp>
            <p:grpSp>
              <p:nvGrpSpPr>
                <p:cNvPr id="106" name="Group 105">
                  <a:extLst>
                    <a:ext uri="{FF2B5EF4-FFF2-40B4-BE49-F238E27FC236}">
                      <a16:creationId xmlns="" xmlns:a16="http://schemas.microsoft.com/office/drawing/2014/main" id="{4638F635-659A-06C9-7E1D-546AFC96F195}"/>
                    </a:ext>
                  </a:extLst>
                </p:cNvPr>
                <p:cNvGrpSpPr/>
                <p:nvPr/>
              </p:nvGrpSpPr>
              <p:grpSpPr>
                <a:xfrm>
                  <a:off x="22413" y="1240909"/>
                  <a:ext cx="10824880" cy="2562685"/>
                  <a:chOff x="22413" y="1240909"/>
                  <a:chExt cx="10676685" cy="2169358"/>
                </a:xfrm>
              </p:grpSpPr>
              <p:sp>
                <p:nvSpPr>
                  <p:cNvPr id="107" name="Rectangle: Rounded Corners 106">
                    <a:extLst>
                      <a:ext uri="{FF2B5EF4-FFF2-40B4-BE49-F238E27FC236}">
                        <a16:creationId xmlns="" xmlns:a16="http://schemas.microsoft.com/office/drawing/2014/main" id="{1AD3B45F-45BD-6039-E16B-0A4F5470A59E}"/>
                      </a:ext>
                    </a:extLst>
                  </p:cNvPr>
                  <p:cNvSpPr/>
                  <p:nvPr/>
                </p:nvSpPr>
                <p:spPr>
                  <a:xfrm>
                    <a:off x="22413" y="1240909"/>
                    <a:ext cx="10521951" cy="2018801"/>
                  </a:xfrm>
                  <a:prstGeom prst="roundRect">
                    <a:avLst/>
                  </a:prstGeom>
                  <a:solidFill>
                    <a:schemeClr val="tx1">
                      <a:lumMod val="95000"/>
                      <a:lumOff val="5000"/>
                      <a:alpha val="72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l"/>
                    <a:endParaRPr lang="en-US"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endParaRPr>
                  </a:p>
                </p:txBody>
              </p:sp>
              <p:graphicFrame>
                <p:nvGraphicFramePr>
                  <p:cNvPr id="108" name="Chart 107">
                    <a:extLst>
                      <a:ext uri="{FF2B5EF4-FFF2-40B4-BE49-F238E27FC236}">
                        <a16:creationId xmlns="" xmlns:a16="http://schemas.microsoft.com/office/drawing/2014/main" id="{61574B31-2018-49F0-B9C6-ADF8CE0F50A5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423024686"/>
                      </p:ext>
                    </p:extLst>
                  </p:nvPr>
                </p:nvGraphicFramePr>
                <p:xfrm>
                  <a:off x="7721387" y="1305244"/>
                  <a:ext cx="2977711" cy="2105023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7"/>
                  </a:graphicData>
                </a:graphic>
              </p:graphicFrame>
              <p:graphicFrame>
                <p:nvGraphicFramePr>
                  <p:cNvPr id="109" name="Chart 108">
                    <a:extLst>
                      <a:ext uri="{FF2B5EF4-FFF2-40B4-BE49-F238E27FC236}">
                        <a16:creationId xmlns="" xmlns:a16="http://schemas.microsoft.com/office/drawing/2014/main" id="{F29F5800-5607-4C4E-870C-AA4DD51E5EF5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214813725"/>
                      </p:ext>
                    </p:extLst>
                  </p:nvPr>
                </p:nvGraphicFramePr>
                <p:xfrm>
                  <a:off x="2598386" y="1255779"/>
                  <a:ext cx="2343900" cy="1895475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8"/>
                  </a:graphicData>
                </a:graphic>
              </p:graphicFrame>
              <p:graphicFrame>
                <p:nvGraphicFramePr>
                  <p:cNvPr id="110" name="Chart 109">
                    <a:extLst>
                      <a:ext uri="{FF2B5EF4-FFF2-40B4-BE49-F238E27FC236}">
                        <a16:creationId xmlns="" xmlns:a16="http://schemas.microsoft.com/office/drawing/2014/main" id="{311EE578-152F-4309-BB54-CD2DDB500BE4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016943411"/>
                      </p:ext>
                    </p:extLst>
                  </p:nvPr>
                </p:nvGraphicFramePr>
                <p:xfrm>
                  <a:off x="4756916" y="1255695"/>
                  <a:ext cx="2752578" cy="2047875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9"/>
                  </a:graphicData>
                </a:graphic>
              </p:graphicFrame>
              <p:graphicFrame>
                <p:nvGraphicFramePr>
                  <p:cNvPr id="111" name="Chart 110">
                    <a:extLst>
                      <a:ext uri="{FF2B5EF4-FFF2-40B4-BE49-F238E27FC236}">
                        <a16:creationId xmlns="" xmlns:a16="http://schemas.microsoft.com/office/drawing/2014/main" id="{4603E3EB-DA51-453E-8508-36B53F4FAA08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08488760"/>
                      </p:ext>
                    </p:extLst>
                  </p:nvPr>
                </p:nvGraphicFramePr>
                <p:xfrm>
                  <a:off x="164427" y="1367756"/>
                  <a:ext cx="2506546" cy="2000250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10"/>
                  </a:graphicData>
                </a:graphic>
              </p:graphicFrame>
            </p:grpSp>
          </p:grpSp>
          <p:grpSp>
            <p:nvGrpSpPr>
              <p:cNvPr id="92" name="Group 91">
                <a:extLst>
                  <a:ext uri="{FF2B5EF4-FFF2-40B4-BE49-F238E27FC236}">
                    <a16:creationId xmlns="" xmlns:a16="http://schemas.microsoft.com/office/drawing/2014/main" id="{7FAE80FE-7BD1-9E31-5FF8-4DBE5B846DFA}"/>
                  </a:ext>
                </a:extLst>
              </p:cNvPr>
              <p:cNvGrpSpPr/>
              <p:nvPr/>
            </p:nvGrpSpPr>
            <p:grpSpPr>
              <a:xfrm>
                <a:off x="44823" y="542683"/>
                <a:ext cx="1400735" cy="627529"/>
                <a:chOff x="44823" y="542683"/>
                <a:chExt cx="1386586" cy="627529"/>
              </a:xfrm>
            </p:grpSpPr>
            <p:sp>
              <p:nvSpPr>
                <p:cNvPr id="103" name="Rectangle: Rounded Corners 102">
                  <a:extLst>
                    <a:ext uri="{FF2B5EF4-FFF2-40B4-BE49-F238E27FC236}">
                      <a16:creationId xmlns="" xmlns:a16="http://schemas.microsoft.com/office/drawing/2014/main" id="{AC57CB6A-5B37-8B49-FE2D-E3931341C0AE}"/>
                    </a:ext>
                  </a:extLst>
                </p:cNvPr>
                <p:cNvSpPr/>
                <p:nvPr/>
              </p:nvSpPr>
              <p:spPr>
                <a:xfrm>
                  <a:off x="44823" y="542683"/>
                  <a:ext cx="1386586" cy="627529"/>
                </a:xfrm>
                <a:prstGeom prst="round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en-US" sz="1800" b="1" dirty="0"/>
                    <a:t>Total</a:t>
                  </a:r>
                  <a:r>
                    <a:rPr lang="en-US" sz="1100" b="1" dirty="0"/>
                    <a:t> </a:t>
                  </a:r>
                  <a:r>
                    <a:rPr lang="en-US" sz="1800" b="1" dirty="0"/>
                    <a:t>Loan</a:t>
                  </a:r>
                  <a:r>
                    <a:rPr lang="en-US" sz="1100" b="1" dirty="0"/>
                    <a:t> </a:t>
                  </a:r>
                  <a:r>
                    <a:rPr lang="en-US" sz="1800" b="1" dirty="0"/>
                    <a:t>Amount</a:t>
                  </a:r>
                  <a:r>
                    <a:rPr lang="en-US" sz="1100" b="1" dirty="0"/>
                    <a:t>.</a:t>
                  </a:r>
                </a:p>
              </p:txBody>
            </p:sp>
            <p:sp>
              <p:nvSpPr>
                <p:cNvPr id="104" name="TextBox 17">
                  <a:extLst>
                    <a:ext uri="{FF2B5EF4-FFF2-40B4-BE49-F238E27FC236}">
                      <a16:creationId xmlns="" xmlns:a16="http://schemas.microsoft.com/office/drawing/2014/main" id="{A2E7375D-550F-3FB5-3B2B-5849A767710F}"/>
                    </a:ext>
                  </a:extLst>
                </p:cNvPr>
                <p:cNvSpPr txBox="1"/>
                <p:nvPr/>
              </p:nvSpPr>
              <p:spPr>
                <a:xfrm>
                  <a:off x="148643" y="834033"/>
                  <a:ext cx="944754" cy="291353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/>
                  <a:fld id="{7D0AA3B2-3A73-43D3-A06A-C224456ECC55}" type="TxLink">
                    <a:rPr lang="en-US" sz="2000" b="1">
                      <a:solidFill>
                        <a:srgbClr val="FFFF00"/>
                      </a:solidFill>
                      <a:latin typeface="Calibri"/>
                      <a:cs typeface="Calibri"/>
                    </a:rPr>
                    <a:pPr marL="0" indent="0"/>
                    <a:t>445602650</a:t>
                  </a:fld>
                  <a:endParaRPr lang="en-US" sz="2000" b="1" dirty="0">
                    <a:solidFill>
                      <a:srgbClr val="FFFF00"/>
                    </a:solidFill>
                    <a:latin typeface="Calibri"/>
                    <a:cs typeface="Calibri"/>
                  </a:endParaRPr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="" xmlns:a16="http://schemas.microsoft.com/office/drawing/2014/main" id="{11E7140B-9093-FDC3-341E-8CC2DF0EF0DC}"/>
                  </a:ext>
                </a:extLst>
              </p:cNvPr>
              <p:cNvGrpSpPr/>
              <p:nvPr/>
            </p:nvGrpSpPr>
            <p:grpSpPr>
              <a:xfrm>
                <a:off x="1504791" y="542682"/>
                <a:ext cx="2349231" cy="627530"/>
                <a:chOff x="1504791" y="542682"/>
                <a:chExt cx="2319113" cy="627530"/>
              </a:xfrm>
            </p:grpSpPr>
            <p:sp>
              <p:nvSpPr>
                <p:cNvPr id="100" name="Rectangle: Rounded Corners 99">
                  <a:extLst>
                    <a:ext uri="{FF2B5EF4-FFF2-40B4-BE49-F238E27FC236}">
                      <a16:creationId xmlns="" xmlns:a16="http://schemas.microsoft.com/office/drawing/2014/main" id="{0AEE698D-9A86-EF93-B7E5-BF0528F4B6F4}"/>
                    </a:ext>
                  </a:extLst>
                </p:cNvPr>
                <p:cNvSpPr/>
                <p:nvPr/>
              </p:nvSpPr>
              <p:spPr>
                <a:xfrm>
                  <a:off x="1504791" y="542682"/>
                  <a:ext cx="2319113" cy="627530"/>
                </a:xfrm>
                <a:prstGeom prst="round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en-US" sz="1800" b="1" dirty="0"/>
                    <a:t>Avg</a:t>
                  </a:r>
                  <a:r>
                    <a:rPr lang="en-US" sz="1100" b="1" dirty="0"/>
                    <a:t> </a:t>
                  </a:r>
                  <a:r>
                    <a:rPr lang="en-US" sz="1800" b="1" dirty="0"/>
                    <a:t>Verified</a:t>
                  </a:r>
                  <a:r>
                    <a:rPr lang="en-US" sz="1100" b="1" dirty="0"/>
                    <a:t>.</a:t>
                  </a:r>
                  <a:r>
                    <a:rPr lang="en-US" sz="1100" b="1" baseline="0" dirty="0"/>
                    <a:t>         </a:t>
                  </a:r>
                  <a:r>
                    <a:rPr lang="en-US" sz="1800" b="1" dirty="0"/>
                    <a:t>Avg Not Verified</a:t>
                  </a:r>
                  <a:r>
                    <a:rPr lang="en-US" sz="1050" b="1" dirty="0"/>
                    <a:t>.</a:t>
                  </a:r>
                </a:p>
              </p:txBody>
            </p:sp>
            <p:sp>
              <p:nvSpPr>
                <p:cNvPr id="101" name="TextBox 18">
                  <a:extLst>
                    <a:ext uri="{FF2B5EF4-FFF2-40B4-BE49-F238E27FC236}">
                      <a16:creationId xmlns="" xmlns:a16="http://schemas.microsoft.com/office/drawing/2014/main" id="{DDC1F595-0372-18FD-94B5-93580DD29A7C}"/>
                    </a:ext>
                  </a:extLst>
                </p:cNvPr>
                <p:cNvSpPr txBox="1"/>
                <p:nvPr/>
              </p:nvSpPr>
              <p:spPr>
                <a:xfrm>
                  <a:off x="1558481" y="811623"/>
                  <a:ext cx="975883" cy="304960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/>
                  <a:fld id="{63DB1520-E3B4-4F74-BBFE-F98FCBFE8B0B}" type="TxLink">
                    <a:rPr lang="en-US" sz="2000" b="1">
                      <a:solidFill>
                        <a:srgbClr val="FFFF00"/>
                      </a:solidFill>
                      <a:latin typeface="Calibri"/>
                      <a:cs typeface="Calibri"/>
                    </a:rPr>
                    <a:pPr marL="0" indent="0"/>
                    <a:t>14439.51</a:t>
                  </a:fld>
                  <a:endParaRPr lang="en-US" sz="2000" b="1" dirty="0">
                    <a:solidFill>
                      <a:srgbClr val="FFFF00"/>
                    </a:solidFill>
                    <a:latin typeface="Calibri"/>
                    <a:cs typeface="Calibri"/>
                  </a:endParaRPr>
                </a:p>
              </p:txBody>
            </p:sp>
            <p:sp>
              <p:nvSpPr>
                <p:cNvPr id="102" name="TextBox 19">
                  <a:extLst>
                    <a:ext uri="{FF2B5EF4-FFF2-40B4-BE49-F238E27FC236}">
                      <a16:creationId xmlns="" xmlns:a16="http://schemas.microsoft.com/office/drawing/2014/main" id="{1E67A454-2FD6-A0DC-0968-FBAA1D4EF433}"/>
                    </a:ext>
                  </a:extLst>
                </p:cNvPr>
                <p:cNvSpPr txBox="1"/>
                <p:nvPr/>
              </p:nvSpPr>
              <p:spPr>
                <a:xfrm>
                  <a:off x="2642977" y="834035"/>
                  <a:ext cx="937277" cy="313764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/>
                  <a:fld id="{A98F4F2B-62CA-474D-9E41-646205BF308F}" type="TxLink">
                    <a:rPr lang="en-US" sz="2000" b="1" i="0" u="none" strike="noStrike">
                      <a:solidFill>
                        <a:srgbClr val="FFFF00"/>
                      </a:solidFill>
                      <a:latin typeface="Calibri"/>
                      <a:ea typeface="+mn-ea"/>
                      <a:cs typeface="Calibri"/>
                    </a:rPr>
                    <a:pPr marL="0" indent="0"/>
                    <a:t>9074.02</a:t>
                  </a:fld>
                  <a:endParaRPr lang="en-US" sz="1400" b="1" i="0" u="none" strike="noStrike" dirty="0">
                    <a:solidFill>
                      <a:srgbClr val="FFFF00"/>
                    </a:solidFill>
                    <a:latin typeface="Calibri"/>
                    <a:ea typeface="+mn-ea"/>
                    <a:cs typeface="Calibri"/>
                  </a:endParaRPr>
                </a:p>
              </p:txBody>
            </p:sp>
          </p:grpSp>
          <p:grpSp>
            <p:nvGrpSpPr>
              <p:cNvPr id="94" name="Group 93">
                <a:extLst>
                  <a:ext uri="{FF2B5EF4-FFF2-40B4-BE49-F238E27FC236}">
                    <a16:creationId xmlns="" xmlns:a16="http://schemas.microsoft.com/office/drawing/2014/main" id="{1F5729F3-4EAF-7427-F6BA-CC404CA1AD01}"/>
                  </a:ext>
                </a:extLst>
              </p:cNvPr>
              <p:cNvGrpSpPr/>
              <p:nvPr/>
            </p:nvGrpSpPr>
            <p:grpSpPr>
              <a:xfrm>
                <a:off x="3949275" y="29613"/>
                <a:ext cx="1564820" cy="1156205"/>
                <a:chOff x="3949275" y="29613"/>
                <a:chExt cx="1544280" cy="1156205"/>
              </a:xfrm>
            </p:grpSpPr>
            <p:sp>
              <p:nvSpPr>
                <p:cNvPr id="98" name="Rectangle: Rounded Corners 97">
                  <a:extLst>
                    <a:ext uri="{FF2B5EF4-FFF2-40B4-BE49-F238E27FC236}">
                      <a16:creationId xmlns="" xmlns:a16="http://schemas.microsoft.com/office/drawing/2014/main" id="{22650EEF-EFD9-7A8E-63A8-18C1BD644ADF}"/>
                    </a:ext>
                  </a:extLst>
                </p:cNvPr>
                <p:cNvSpPr/>
                <p:nvPr/>
              </p:nvSpPr>
              <p:spPr>
                <a:xfrm>
                  <a:off x="3949275" y="29613"/>
                  <a:ext cx="1544280" cy="1156205"/>
                </a:xfrm>
                <a:prstGeom prst="round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800" b="1" dirty="0"/>
                    <a:t>Average</a:t>
                  </a:r>
                  <a:r>
                    <a:rPr lang="en-US" sz="1200" b="1" dirty="0">
                      <a:solidFill>
                        <a:schemeClr val="lt1"/>
                      </a:solidFill>
                      <a:effectLst/>
                      <a:latin typeface="+mn-lt"/>
                      <a:ea typeface="+mn-ea"/>
                      <a:cs typeface="+mn-cs"/>
                    </a:rPr>
                    <a:t> </a:t>
                  </a:r>
                  <a:r>
                    <a:rPr lang="en-US" sz="1800" b="1" dirty="0"/>
                    <a:t>YOY</a:t>
                  </a:r>
                  <a:r>
                    <a:rPr lang="en-US" sz="1200" b="1" dirty="0">
                      <a:solidFill>
                        <a:schemeClr val="lt1"/>
                      </a:solidFill>
                      <a:effectLst/>
                      <a:latin typeface="+mn-lt"/>
                      <a:ea typeface="+mn-ea"/>
                      <a:cs typeface="+mn-cs"/>
                    </a:rPr>
                    <a:t> </a:t>
                  </a:r>
                  <a:r>
                    <a:rPr lang="en-US" sz="1800" b="1" dirty="0" err="1"/>
                    <a:t>Growt</a:t>
                  </a:r>
                  <a:r>
                    <a:rPr lang="en-US" sz="1200" b="1" dirty="0" err="1"/>
                    <a:t>%</a:t>
                  </a:r>
                  <a:r>
                    <a:rPr lang="en-US" sz="1200" b="1" dirty="0" err="1">
                      <a:solidFill>
                        <a:schemeClr val="lt1"/>
                      </a:solidFill>
                      <a:effectLst/>
                      <a:latin typeface="+mn-lt"/>
                      <a:ea typeface="+mn-ea"/>
                      <a:cs typeface="+mn-cs"/>
                    </a:rPr>
                    <a:t>h</a:t>
                  </a:r>
                  <a:endParaRPr lang="en-US" sz="1800" b="1" dirty="0"/>
                </a:p>
              </p:txBody>
            </p:sp>
            <p:sp>
              <p:nvSpPr>
                <p:cNvPr id="99" name="TextBox 44">
                  <a:extLst>
                    <a:ext uri="{FF2B5EF4-FFF2-40B4-BE49-F238E27FC236}">
                      <a16:creationId xmlns="" xmlns:a16="http://schemas.microsoft.com/office/drawing/2014/main" id="{84C7AA4F-67C6-28DF-F53E-ECDF77C83964}"/>
                    </a:ext>
                  </a:extLst>
                </p:cNvPr>
                <p:cNvSpPr txBox="1"/>
                <p:nvPr/>
              </p:nvSpPr>
              <p:spPr>
                <a:xfrm>
                  <a:off x="3971728" y="482649"/>
                  <a:ext cx="1011541" cy="579505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/>
                  <a:fld id="{AD5FEFA9-E436-4338-9993-DDE32AD2741D}" type="TxLink">
                    <a:rPr lang="en-US" sz="2800" b="0" i="0" u="none" strike="noStrike">
                      <a:solidFill>
                        <a:srgbClr val="FFFF00"/>
                      </a:solidFill>
                      <a:latin typeface="Calibri"/>
                      <a:ea typeface="+mn-ea"/>
                      <a:cs typeface="Calibri"/>
                    </a:rPr>
                    <a:pPr marL="0" indent="0"/>
                    <a:t>67.2</a:t>
                  </a:fld>
                  <a:endParaRPr lang="en-US" sz="2800" b="0" i="0" u="none" strike="noStrike">
                    <a:solidFill>
                      <a:srgbClr val="FFFF00"/>
                    </a:solidFill>
                    <a:latin typeface="Calibri"/>
                    <a:ea typeface="+mn-ea"/>
                    <a:cs typeface="Calibri"/>
                  </a:endParaRPr>
                </a:p>
              </p:txBody>
            </p:sp>
          </p:grpSp>
          <p:sp>
            <p:nvSpPr>
              <p:cNvPr id="95" name="Rectangle: Rounded Corners 94">
                <a:extLst>
                  <a:ext uri="{FF2B5EF4-FFF2-40B4-BE49-F238E27FC236}">
                    <a16:creationId xmlns="" xmlns:a16="http://schemas.microsoft.com/office/drawing/2014/main" id="{F2E88E95-55FB-1F20-A46D-8C91DD803DFB}"/>
                  </a:ext>
                </a:extLst>
              </p:cNvPr>
              <p:cNvSpPr/>
              <p:nvPr/>
            </p:nvSpPr>
            <p:spPr>
              <a:xfrm>
                <a:off x="5575725" y="0"/>
                <a:ext cx="5204333" cy="1171012"/>
              </a:xfrm>
              <a:prstGeom prst="round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 dirty="0"/>
              </a:p>
            </p:txBody>
          </p:sp>
          <p:pic>
            <p:nvPicPr>
              <p:cNvPr id="96" name="table">
                <a:extLst>
                  <a:ext uri="{FF2B5EF4-FFF2-40B4-BE49-F238E27FC236}">
                    <a16:creationId xmlns="" xmlns:a16="http://schemas.microsoft.com/office/drawing/2014/main" id="{4C6E6FC3-A6A1-6AA0-B7D2-38A949C541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36184" y="89906"/>
                <a:ext cx="2265286" cy="1051428"/>
              </a:xfrm>
              <a:prstGeom prst="rect">
                <a:avLst/>
              </a:prstGeom>
            </p:spPr>
          </p:pic>
          <p:pic>
            <p:nvPicPr>
              <p:cNvPr id="97" name="table">
                <a:extLst>
                  <a:ext uri="{FF2B5EF4-FFF2-40B4-BE49-F238E27FC236}">
                    <a16:creationId xmlns="" xmlns:a16="http://schemas.microsoft.com/office/drawing/2014/main" id="{C9E54880-C928-1655-4D4A-2A956BD54C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90541" y="89906"/>
                <a:ext cx="2581381" cy="104568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80586B53-4034-3BB4-3AAD-248948FB02C9}"/>
              </a:ext>
            </a:extLst>
          </p:cNvPr>
          <p:cNvGrpSpPr/>
          <p:nvPr/>
        </p:nvGrpSpPr>
        <p:grpSpPr>
          <a:xfrm>
            <a:off x="-528002" y="0"/>
            <a:ext cx="19048322" cy="3086100"/>
            <a:chOff x="-528002" y="0"/>
            <a:chExt cx="19048322" cy="3086100"/>
          </a:xfrm>
        </p:grpSpPr>
        <p:grpSp>
          <p:nvGrpSpPr>
            <p:cNvPr id="3" name="Group 3"/>
            <p:cNvGrpSpPr/>
            <p:nvPr/>
          </p:nvGrpSpPr>
          <p:grpSpPr>
            <a:xfrm>
              <a:off x="-528002" y="0"/>
              <a:ext cx="19048322" cy="3086100"/>
              <a:chOff x="0" y="0"/>
              <a:chExt cx="5016842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01684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5016842" h="812800">
                    <a:moveTo>
                      <a:pt x="0" y="0"/>
                    </a:moveTo>
                    <a:lnTo>
                      <a:pt x="5016842" y="0"/>
                    </a:lnTo>
                    <a:lnTo>
                      <a:pt x="5016842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C5739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5016842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3690980" y="1117986"/>
              <a:ext cx="10713642" cy="14427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86"/>
                </a:lnSpc>
              </a:pPr>
              <a:r>
                <a:rPr lang="en-US" sz="7888" spc="773" dirty="0">
                  <a:solidFill>
                    <a:srgbClr val="FFFFFF"/>
                  </a:solidFill>
                  <a:latin typeface="Codec Pro ExtraBold"/>
                  <a:ea typeface="Codec Pro ExtraBold"/>
                  <a:cs typeface="Codec Pro ExtraBold"/>
                  <a:sym typeface="Codec Pro ExtraBold"/>
                </a:rPr>
                <a:t>Target Audience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1884638" y="3875422"/>
            <a:ext cx="4473739" cy="3852699"/>
          </a:xfrm>
          <a:custGeom>
            <a:avLst/>
            <a:gdLst/>
            <a:ahLst/>
            <a:cxnLst/>
            <a:rect l="l" t="t" r="r" b="b"/>
            <a:pathLst>
              <a:path w="4473739" h="3852699">
                <a:moveTo>
                  <a:pt x="0" y="0"/>
                </a:moveTo>
                <a:lnTo>
                  <a:pt x="4473739" y="0"/>
                </a:lnTo>
                <a:lnTo>
                  <a:pt x="4473739" y="3852699"/>
                </a:lnTo>
                <a:lnTo>
                  <a:pt x="0" y="38526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7144" b="-37144"/>
            </a:stretch>
          </a:blipFill>
        </p:spPr>
      </p: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86EBEE5C-574C-9D24-047E-9B2C7B45F98A}"/>
              </a:ext>
            </a:extLst>
          </p:cNvPr>
          <p:cNvGrpSpPr/>
          <p:nvPr/>
        </p:nvGrpSpPr>
        <p:grpSpPr>
          <a:xfrm>
            <a:off x="1929623" y="3442596"/>
            <a:ext cx="14428754" cy="5815704"/>
            <a:chOff x="1929623" y="3442596"/>
            <a:chExt cx="14428754" cy="5815704"/>
          </a:xfrm>
        </p:grpSpPr>
        <p:sp>
          <p:nvSpPr>
            <p:cNvPr id="6" name="Freeform 6"/>
            <p:cNvSpPr/>
            <p:nvPr/>
          </p:nvSpPr>
          <p:spPr>
            <a:xfrm>
              <a:off x="1929623" y="3875422"/>
              <a:ext cx="4473739" cy="3852699"/>
            </a:xfrm>
            <a:custGeom>
              <a:avLst/>
              <a:gdLst/>
              <a:ahLst/>
              <a:cxnLst/>
              <a:rect l="l" t="t" r="r" b="b"/>
              <a:pathLst>
                <a:path w="4473739" h="3852699">
                  <a:moveTo>
                    <a:pt x="0" y="0"/>
                  </a:moveTo>
                  <a:lnTo>
                    <a:pt x="4473739" y="0"/>
                  </a:lnTo>
                  <a:lnTo>
                    <a:pt x="4473739" y="3852699"/>
                  </a:lnTo>
                  <a:lnTo>
                    <a:pt x="0" y="38526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1034" t="-9911" r="-21034"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1929623" y="3442596"/>
              <a:ext cx="4473739" cy="636748"/>
              <a:chOff x="0" y="0"/>
              <a:chExt cx="1178269" cy="16770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178269" cy="167703"/>
              </a:xfrm>
              <a:custGeom>
                <a:avLst/>
                <a:gdLst/>
                <a:ahLst/>
                <a:cxnLst/>
                <a:rect l="l" t="t" r="r" b="b"/>
                <a:pathLst>
                  <a:path w="1178269" h="167703">
                    <a:moveTo>
                      <a:pt x="0" y="0"/>
                    </a:moveTo>
                    <a:lnTo>
                      <a:pt x="1178269" y="0"/>
                    </a:lnTo>
                    <a:lnTo>
                      <a:pt x="1178269" y="167703"/>
                    </a:lnTo>
                    <a:lnTo>
                      <a:pt x="0" y="167703"/>
                    </a:lnTo>
                    <a:close/>
                  </a:path>
                </a:pathLst>
              </a:custGeom>
              <a:solidFill>
                <a:srgbClr val="1C5739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1178269" cy="2153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3424"/>
                  </a:lnSpc>
                  <a:spcBef>
                    <a:spcPct val="0"/>
                  </a:spcBef>
                </a:pPr>
                <a:r>
                  <a:rPr lang="en-US" sz="2400" spc="24" dirty="0">
                    <a:solidFill>
                      <a:srgbClr val="FFFFFF"/>
                    </a:solidFill>
                    <a:latin typeface="Open Sauce Italics"/>
                    <a:ea typeface="Open Sauce Italics"/>
                    <a:cs typeface="Open Sauce Italics"/>
                    <a:sym typeface="Open Sauce Italics"/>
                  </a:rPr>
                  <a:t>Risk </a:t>
                </a:r>
                <a:r>
                  <a:rPr lang="en-US" sz="2000" spc="24" dirty="0">
                    <a:solidFill>
                      <a:srgbClr val="FFFFFF"/>
                    </a:solidFill>
                    <a:latin typeface="Open Sauce Italics"/>
                    <a:sym typeface="Open Sauce Italics"/>
                  </a:rPr>
                  <a:t>Management</a:t>
                </a:r>
                <a:r>
                  <a:rPr lang="en-US" sz="2400" spc="24" dirty="0">
                    <a:solidFill>
                      <a:srgbClr val="FFFFFF"/>
                    </a:solidFill>
                    <a:latin typeface="Open Sauce Italics"/>
                    <a:ea typeface="Open Sauce Italics"/>
                    <a:cs typeface="Open Sauce Italics"/>
                    <a:sym typeface="Open Sauce Italics"/>
                  </a:rPr>
                  <a:t> Teams:#1</a:t>
                </a: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1929623" y="7902043"/>
              <a:ext cx="4473739" cy="1356257"/>
              <a:chOff x="0" y="0"/>
              <a:chExt cx="1178269" cy="35720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178269" cy="357204"/>
              </a:xfrm>
              <a:custGeom>
                <a:avLst/>
                <a:gdLst/>
                <a:ahLst/>
                <a:cxnLst/>
                <a:rect l="l" t="t" r="r" b="b"/>
                <a:pathLst>
                  <a:path w="1178269" h="357204">
                    <a:moveTo>
                      <a:pt x="0" y="0"/>
                    </a:moveTo>
                    <a:lnTo>
                      <a:pt x="1178269" y="0"/>
                    </a:lnTo>
                    <a:lnTo>
                      <a:pt x="1178269" y="357204"/>
                    </a:lnTo>
                    <a:lnTo>
                      <a:pt x="0" y="357204"/>
                    </a:lnTo>
                    <a:close/>
                  </a:path>
                </a:pathLst>
              </a:custGeom>
              <a:solidFill>
                <a:srgbClr val="397D5A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19050"/>
                <a:ext cx="1178269" cy="376254"/>
              </a:xfrm>
              <a:prstGeom prst="rect">
                <a:avLst/>
              </a:prstGeom>
            </p:spPr>
            <p:txBody>
              <a:bodyPr lIns="114300" tIns="114300" rIns="114300" bIns="114300" rtlCol="0" anchor="ctr"/>
              <a:lstStyle/>
              <a:p>
                <a:pPr marL="0" lvl="0" indent="0">
                  <a:lnSpc>
                    <a:spcPts val="2070"/>
                  </a:lnSpc>
                  <a:spcBef>
                    <a:spcPct val="0"/>
                  </a:spcBef>
                </a:pPr>
                <a:r>
                  <a:rPr lang="en-US" sz="2800" b="1" spc="15" dirty="0">
                    <a:solidFill>
                      <a:srgbClr val="FFFFFF"/>
                    </a:solidFill>
                    <a:ea typeface="Noto Mono" panose="020B0609030804020204" pitchFamily="49" charset="0"/>
                    <a:cs typeface="Noto Mono" panose="020B0609030804020204" pitchFamily="49" charset="0"/>
                    <a:sym typeface="Open Sauce Italics"/>
                  </a:rPr>
                  <a:t>To enhance credit risk assessment and develop strategies for mitigating potential risks.</a:t>
                </a:r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6906074" y="3875422"/>
              <a:ext cx="4473739" cy="3852699"/>
            </a:xfrm>
            <a:custGeom>
              <a:avLst/>
              <a:gdLst/>
              <a:ahLst/>
              <a:cxnLst/>
              <a:rect l="l" t="t" r="r" b="b"/>
              <a:pathLst>
                <a:path w="4473739" h="3852699">
                  <a:moveTo>
                    <a:pt x="0" y="0"/>
                  </a:moveTo>
                  <a:lnTo>
                    <a:pt x="4473739" y="0"/>
                  </a:lnTo>
                  <a:lnTo>
                    <a:pt x="4473739" y="3852699"/>
                  </a:lnTo>
                  <a:lnTo>
                    <a:pt x="0" y="38526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4628" r="-14628"/>
              </a:stretch>
            </a:blipFill>
          </p:spPr>
        </p:sp>
        <p:grpSp>
          <p:nvGrpSpPr>
            <p:cNvPr id="15" name="Group 15"/>
            <p:cNvGrpSpPr/>
            <p:nvPr/>
          </p:nvGrpSpPr>
          <p:grpSpPr>
            <a:xfrm>
              <a:off x="6906074" y="3442596"/>
              <a:ext cx="4473739" cy="636748"/>
              <a:chOff x="0" y="0"/>
              <a:chExt cx="1178269" cy="167703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178269" cy="167703"/>
              </a:xfrm>
              <a:custGeom>
                <a:avLst/>
                <a:gdLst/>
                <a:ahLst/>
                <a:cxnLst/>
                <a:rect l="l" t="t" r="r" b="b"/>
                <a:pathLst>
                  <a:path w="1178269" h="167703">
                    <a:moveTo>
                      <a:pt x="0" y="0"/>
                    </a:moveTo>
                    <a:lnTo>
                      <a:pt x="1178269" y="0"/>
                    </a:lnTo>
                    <a:lnTo>
                      <a:pt x="1178269" y="167703"/>
                    </a:lnTo>
                    <a:lnTo>
                      <a:pt x="0" y="167703"/>
                    </a:lnTo>
                    <a:close/>
                  </a:path>
                </a:pathLst>
              </a:custGeom>
              <a:solidFill>
                <a:srgbClr val="1C5739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1178269" cy="2153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lvl="0" indent="0" algn="ctr">
                  <a:lnSpc>
                    <a:spcPts val="3424"/>
                  </a:lnSpc>
                  <a:spcBef>
                    <a:spcPct val="0"/>
                  </a:spcBef>
                  <a:defRPr sz="2000" spc="24">
                    <a:solidFill>
                      <a:srgbClr val="FFFFFF"/>
                    </a:solidFill>
                    <a:latin typeface="Open Sauce Italics"/>
                    <a:ea typeface="Open Sauce Italics"/>
                    <a:cs typeface="Open Sauce Italics"/>
                  </a:defRPr>
                </a:lvl1pPr>
              </a:lstStyle>
              <a:p>
                <a:r>
                  <a:rPr lang="en-US" dirty="0">
                    <a:sym typeface="Open Sauce Italics"/>
                  </a:rPr>
                  <a:t>Financial Analysts #2</a:t>
                </a:r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6906074" y="7902043"/>
              <a:ext cx="4473739" cy="1356257"/>
              <a:chOff x="0" y="0"/>
              <a:chExt cx="1178269" cy="357204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178269" cy="357204"/>
              </a:xfrm>
              <a:custGeom>
                <a:avLst/>
                <a:gdLst/>
                <a:ahLst/>
                <a:cxnLst/>
                <a:rect l="l" t="t" r="r" b="b"/>
                <a:pathLst>
                  <a:path w="1178269" h="357204">
                    <a:moveTo>
                      <a:pt x="0" y="0"/>
                    </a:moveTo>
                    <a:lnTo>
                      <a:pt x="1178269" y="0"/>
                    </a:lnTo>
                    <a:lnTo>
                      <a:pt x="1178269" y="357204"/>
                    </a:lnTo>
                    <a:lnTo>
                      <a:pt x="0" y="357204"/>
                    </a:lnTo>
                    <a:close/>
                  </a:path>
                </a:pathLst>
              </a:custGeom>
              <a:solidFill>
                <a:srgbClr val="397D5A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19050"/>
                <a:ext cx="1178269" cy="376254"/>
              </a:xfrm>
              <a:prstGeom prst="rect">
                <a:avLst/>
              </a:prstGeom>
            </p:spPr>
            <p:txBody>
              <a:bodyPr lIns="114300" tIns="114300" rIns="114300" bIns="114300" rtlCol="0" anchor="ctr"/>
              <a:lstStyle>
                <a:defPPr>
                  <a:defRPr lang="en-US"/>
                </a:defPPr>
                <a:lvl1pPr lvl="0" indent="0">
                  <a:lnSpc>
                    <a:spcPts val="2070"/>
                  </a:lnSpc>
                  <a:spcBef>
                    <a:spcPct val="0"/>
                  </a:spcBef>
                  <a:defRPr sz="2800" b="1" spc="15">
                    <a:solidFill>
                      <a:srgbClr val="FFFFFF"/>
                    </a:solidFill>
                    <a:ea typeface="Noto Mono" panose="020B0609030804020204" pitchFamily="49" charset="0"/>
                    <a:cs typeface="Noto Mono" panose="020B0609030804020204" pitchFamily="49" charset="0"/>
                  </a:defRPr>
                </a:lvl1pPr>
              </a:lstStyle>
              <a:p>
                <a:r>
                  <a:rPr lang="en-US" dirty="0">
                    <a:sym typeface="Open Sauce Italics"/>
                  </a:rPr>
                  <a:t>To support detailed analysis and reporting on the bank’s loan portfolio performance.</a:t>
                </a: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11884638" y="3442596"/>
              <a:ext cx="4473739" cy="636748"/>
              <a:chOff x="0" y="0"/>
              <a:chExt cx="1178269" cy="167703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178269" cy="167703"/>
              </a:xfrm>
              <a:custGeom>
                <a:avLst/>
                <a:gdLst/>
                <a:ahLst/>
                <a:cxnLst/>
                <a:rect l="l" t="t" r="r" b="b"/>
                <a:pathLst>
                  <a:path w="1178269" h="167703">
                    <a:moveTo>
                      <a:pt x="0" y="0"/>
                    </a:moveTo>
                    <a:lnTo>
                      <a:pt x="1178269" y="0"/>
                    </a:lnTo>
                    <a:lnTo>
                      <a:pt x="1178269" y="167703"/>
                    </a:lnTo>
                    <a:lnTo>
                      <a:pt x="0" y="167703"/>
                    </a:lnTo>
                    <a:close/>
                  </a:path>
                </a:pathLst>
              </a:custGeom>
              <a:solidFill>
                <a:srgbClr val="1C5739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47625"/>
                <a:ext cx="1178269" cy="2153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3424"/>
                  </a:lnSpc>
                  <a:spcBef>
                    <a:spcPct val="0"/>
                  </a:spcBef>
                </a:pPr>
                <a:r>
                  <a:rPr lang="en-US" sz="2000" spc="24" dirty="0">
                    <a:solidFill>
                      <a:srgbClr val="FFFFFF"/>
                    </a:solidFill>
                    <a:latin typeface="Open Sauce Italics"/>
                    <a:ea typeface="Open Sauce Italics"/>
                    <a:cs typeface="Open Sauce Italics"/>
                    <a:sym typeface="Open Sauce Italics"/>
                  </a:rPr>
                  <a:t>Marketing and Sales Teams #3</a:t>
                </a:r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1884638" y="7902043"/>
              <a:ext cx="4473739" cy="1356257"/>
              <a:chOff x="0" y="0"/>
              <a:chExt cx="1178269" cy="357204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178269" cy="357204"/>
              </a:xfrm>
              <a:custGeom>
                <a:avLst/>
                <a:gdLst/>
                <a:ahLst/>
                <a:cxnLst/>
                <a:rect l="l" t="t" r="r" b="b"/>
                <a:pathLst>
                  <a:path w="1178269" h="357204">
                    <a:moveTo>
                      <a:pt x="0" y="0"/>
                    </a:moveTo>
                    <a:lnTo>
                      <a:pt x="1178269" y="0"/>
                    </a:lnTo>
                    <a:lnTo>
                      <a:pt x="1178269" y="357204"/>
                    </a:lnTo>
                    <a:lnTo>
                      <a:pt x="0" y="357204"/>
                    </a:lnTo>
                    <a:close/>
                  </a:path>
                </a:pathLst>
              </a:custGeom>
              <a:solidFill>
                <a:srgbClr val="397D5A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19050"/>
                <a:ext cx="1178269" cy="376254"/>
              </a:xfrm>
              <a:prstGeom prst="rect">
                <a:avLst/>
              </a:prstGeom>
            </p:spPr>
            <p:txBody>
              <a:bodyPr lIns="114300" tIns="114300" rIns="114300" bIns="114300" rtlCol="0" anchor="ctr"/>
              <a:lstStyle>
                <a:defPPr>
                  <a:defRPr lang="en-US"/>
                </a:defPPr>
                <a:lvl1pPr lvl="0" indent="0">
                  <a:lnSpc>
                    <a:spcPts val="2070"/>
                  </a:lnSpc>
                  <a:spcBef>
                    <a:spcPct val="0"/>
                  </a:spcBef>
                  <a:defRPr sz="2800" b="1" spc="15">
                    <a:solidFill>
                      <a:srgbClr val="FFFFFF"/>
                    </a:solidFill>
                    <a:ea typeface="Noto Mono" panose="020B0609030804020204" pitchFamily="49" charset="0"/>
                    <a:cs typeface="Noto Mono" panose="020B0609030804020204" pitchFamily="49" charset="0"/>
                  </a:defRPr>
                </a:lvl1pPr>
              </a:lstStyle>
              <a:p>
                <a:r>
                  <a:rPr lang="en-US" dirty="0">
                    <a:sym typeface="Open Sauce Italics"/>
                  </a:rPr>
                  <a:t>To identify trends and tailor marketing strategies for different regions and customer segments.</a:t>
                </a:r>
              </a:p>
            </p:txBody>
          </p:sp>
        </p:grpSp>
      </p:grpSp>
      <p:sp>
        <p:nvSpPr>
          <p:cNvPr id="28" name="Freeform 28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29706" y="6570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85D9E4FF-D236-DE4F-D342-E85D7E532895}"/>
              </a:ext>
            </a:extLst>
          </p:cNvPr>
          <p:cNvGrpSpPr/>
          <p:nvPr/>
        </p:nvGrpSpPr>
        <p:grpSpPr>
          <a:xfrm>
            <a:off x="32635" y="-118933"/>
            <a:ext cx="18255365" cy="10512473"/>
            <a:chOff x="32635" y="-118933"/>
            <a:chExt cx="18255365" cy="10512473"/>
          </a:xfrm>
        </p:grpSpPr>
        <p:sp>
          <p:nvSpPr>
            <p:cNvPr id="3" name="TextBox 3"/>
            <p:cNvSpPr txBox="1"/>
            <p:nvPr/>
          </p:nvSpPr>
          <p:spPr>
            <a:xfrm>
              <a:off x="3908888" y="5958380"/>
              <a:ext cx="5435861" cy="19963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602"/>
                </a:lnSpc>
              </a:pPr>
              <a:r>
                <a:rPr lang="en-US" sz="8174" spc="882" dirty="0">
                  <a:solidFill>
                    <a:srgbClr val="231F20"/>
                  </a:solidFill>
                  <a:ea typeface="Codec Pro ExtraBold"/>
                  <a:cs typeface="Codec Pro ExtraBold"/>
                  <a:sym typeface="Codec Pro ExtraBold"/>
                </a:rPr>
                <a:t>THANK YOU</a:t>
              </a:r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9684427" y="0"/>
              <a:ext cx="8603573" cy="10287000"/>
              <a:chOff x="0" y="0"/>
              <a:chExt cx="8603361" cy="1028674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-2794" y="-127"/>
                <a:ext cx="8606155" cy="10286873"/>
              </a:xfrm>
              <a:custGeom>
                <a:avLst/>
                <a:gdLst/>
                <a:ahLst/>
                <a:cxnLst/>
                <a:rect l="l" t="t" r="r" b="b"/>
                <a:pathLst>
                  <a:path w="8606155" h="10286873">
                    <a:moveTo>
                      <a:pt x="8606155" y="10251440"/>
                    </a:moveTo>
                    <a:cubicBezTo>
                      <a:pt x="8606155" y="10284587"/>
                      <a:pt x="8595487" y="10286873"/>
                      <a:pt x="8567674" y="10286873"/>
                    </a:cubicBezTo>
                    <a:cubicBezTo>
                      <a:pt x="5713095" y="10286238"/>
                      <a:pt x="2858643" y="10286238"/>
                      <a:pt x="4064" y="10286238"/>
                    </a:cubicBezTo>
                    <a:cubicBezTo>
                      <a:pt x="0" y="10272395"/>
                      <a:pt x="6350" y="10259822"/>
                      <a:pt x="9271" y="10246995"/>
                    </a:cubicBezTo>
                    <a:cubicBezTo>
                      <a:pt x="134747" y="9685401"/>
                      <a:pt x="260350" y="9123934"/>
                      <a:pt x="386207" y="8562467"/>
                    </a:cubicBezTo>
                    <a:cubicBezTo>
                      <a:pt x="565658" y="7761986"/>
                      <a:pt x="745490" y="6961632"/>
                      <a:pt x="924814" y="6161151"/>
                    </a:cubicBezTo>
                    <a:cubicBezTo>
                      <a:pt x="1146302" y="5172583"/>
                      <a:pt x="1367282" y="4184015"/>
                      <a:pt x="1588643" y="3195574"/>
                    </a:cubicBezTo>
                    <a:cubicBezTo>
                      <a:pt x="1813560" y="2191385"/>
                      <a:pt x="2038604" y="1187323"/>
                      <a:pt x="2264156" y="183261"/>
                    </a:cubicBezTo>
                    <a:cubicBezTo>
                      <a:pt x="2277872" y="122174"/>
                      <a:pt x="2286635" y="59690"/>
                      <a:pt x="2308860" y="635"/>
                    </a:cubicBezTo>
                    <a:cubicBezTo>
                      <a:pt x="4395216" y="635"/>
                      <a:pt x="6481572" y="635"/>
                      <a:pt x="8567928" y="0"/>
                    </a:cubicBezTo>
                    <a:cubicBezTo>
                      <a:pt x="8596249" y="0"/>
                      <a:pt x="8605901" y="3429"/>
                      <a:pt x="8605901" y="35814"/>
                    </a:cubicBezTo>
                    <a:cubicBezTo>
                      <a:pt x="8605139" y="3441065"/>
                      <a:pt x="8605139" y="6846316"/>
                      <a:pt x="8606155" y="1025144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39675" r="-39675"/>
                </a:stretch>
              </a:blip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32635" y="-32318"/>
              <a:ext cx="2364330" cy="10357421"/>
              <a:chOff x="-515946" y="-19050"/>
              <a:chExt cx="6053748" cy="341592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-515946" y="-8391"/>
                <a:ext cx="5537802" cy="3405270"/>
              </a:xfrm>
              <a:custGeom>
                <a:avLst/>
                <a:gdLst/>
                <a:ahLst/>
                <a:cxnLst/>
                <a:rect l="l" t="t" r="r" b="b"/>
                <a:pathLst>
                  <a:path w="5537802" h="3379601">
                    <a:moveTo>
                      <a:pt x="0" y="0"/>
                    </a:moveTo>
                    <a:lnTo>
                      <a:pt x="5537802" y="0"/>
                    </a:lnTo>
                    <a:lnTo>
                      <a:pt x="5537802" y="3379601"/>
                    </a:lnTo>
                    <a:lnTo>
                      <a:pt x="0" y="3379601"/>
                    </a:lnTo>
                    <a:close/>
                  </a:path>
                </a:pathLst>
              </a:custGeom>
              <a:solidFill>
                <a:srgbClr val="1C5739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9050"/>
                <a:ext cx="5537802" cy="33986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773821">
              <a:off x="10468655" y="-118933"/>
              <a:ext cx="402837" cy="10512473"/>
              <a:chOff x="0" y="0"/>
              <a:chExt cx="82656" cy="223403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2656" cy="2234034"/>
              </a:xfrm>
              <a:custGeom>
                <a:avLst/>
                <a:gdLst/>
                <a:ahLst/>
                <a:cxnLst/>
                <a:rect l="l" t="t" r="r" b="b"/>
                <a:pathLst>
                  <a:path w="82656" h="2234034">
                    <a:moveTo>
                      <a:pt x="0" y="0"/>
                    </a:moveTo>
                    <a:lnTo>
                      <a:pt x="82656" y="0"/>
                    </a:lnTo>
                    <a:lnTo>
                      <a:pt x="82656" y="2234034"/>
                    </a:lnTo>
                    <a:lnTo>
                      <a:pt x="0" y="2234034"/>
                    </a:lnTo>
                    <a:close/>
                  </a:path>
                </a:pathLst>
              </a:custGeom>
              <a:solidFill>
                <a:srgbClr val="1C5739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9050"/>
                <a:ext cx="82656" cy="225308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2209798" y="-38099"/>
              <a:ext cx="741230" cy="6022350"/>
              <a:chOff x="-57727" y="-38842"/>
              <a:chExt cx="140383" cy="242747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-57727" y="-38842"/>
                <a:ext cx="69079" cy="2427477"/>
              </a:xfrm>
              <a:custGeom>
                <a:avLst/>
                <a:gdLst/>
                <a:ahLst/>
                <a:cxnLst/>
                <a:rect l="l" t="t" r="r" b="b"/>
                <a:pathLst>
                  <a:path w="82656" h="2234034">
                    <a:moveTo>
                      <a:pt x="0" y="0"/>
                    </a:moveTo>
                    <a:lnTo>
                      <a:pt x="82656" y="0"/>
                    </a:lnTo>
                    <a:lnTo>
                      <a:pt x="82656" y="2234034"/>
                    </a:lnTo>
                    <a:lnTo>
                      <a:pt x="0" y="2234034"/>
                    </a:lnTo>
                    <a:close/>
                  </a:path>
                </a:pathLst>
              </a:custGeom>
              <a:solidFill>
                <a:srgbClr val="397D5A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9050"/>
                <a:ext cx="82656" cy="225308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5863965" y="2145220"/>
              <a:ext cx="1251853" cy="1303541"/>
            </a:xfrm>
            <a:custGeom>
              <a:avLst/>
              <a:gdLst/>
              <a:ahLst/>
              <a:cxnLst/>
              <a:rect l="l" t="t" r="r" b="b"/>
              <a:pathLst>
                <a:path w="1251853" h="1303541">
                  <a:moveTo>
                    <a:pt x="0" y="0"/>
                  </a:moveTo>
                  <a:lnTo>
                    <a:pt x="1251853" y="0"/>
                  </a:lnTo>
                  <a:lnTo>
                    <a:pt x="1251853" y="1303540"/>
                  </a:lnTo>
                  <a:lnTo>
                    <a:pt x="0" y="13035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841959" y="6036641"/>
              <a:ext cx="2801925" cy="2801925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655320" y="655320"/>
                <a:ext cx="5039360" cy="5039360"/>
              </a:xfrm>
              <a:custGeom>
                <a:avLst/>
                <a:gdLst/>
                <a:ahLst/>
                <a:cxnLst/>
                <a:rect l="l" t="t" r="r" b="b"/>
                <a:pathLst>
                  <a:path w="5039360" h="5039360">
                    <a:moveTo>
                      <a:pt x="2519680" y="0"/>
                    </a:moveTo>
                    <a:cubicBezTo>
                      <a:pt x="1127760" y="0"/>
                      <a:pt x="0" y="1127760"/>
                      <a:pt x="0" y="2519680"/>
                    </a:cubicBezTo>
                    <a:cubicBezTo>
                      <a:pt x="0" y="3911600"/>
                      <a:pt x="1127760" y="5039360"/>
                      <a:pt x="2519680" y="5039360"/>
                    </a:cubicBezTo>
                    <a:cubicBezTo>
                      <a:pt x="3911600" y="5039360"/>
                      <a:pt x="5039360" y="3911600"/>
                      <a:pt x="5039360" y="2519680"/>
                    </a:cubicBezTo>
                    <a:cubicBezTo>
                      <a:pt x="5039360" y="1127760"/>
                      <a:pt x="3911600" y="0"/>
                      <a:pt x="2519680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25046" r="-25046"/>
                </a:stretch>
              </a:blip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3670" y="0"/>
                      <a:pt x="0" y="1424940"/>
                      <a:pt x="0" y="3175000"/>
                    </a:cubicBezTo>
                    <a:cubicBezTo>
                      <a:pt x="0" y="4925060"/>
                      <a:pt x="1423670" y="6350000"/>
                      <a:pt x="3175000" y="6350000"/>
                    </a:cubicBezTo>
                    <a:cubicBezTo>
                      <a:pt x="4925060" y="6350000"/>
                      <a:pt x="6350000" y="4926330"/>
                      <a:pt x="6350000" y="3175000"/>
                    </a:cubicBezTo>
                    <a:cubicBezTo>
                      <a:pt x="6350000" y="1424940"/>
                      <a:pt x="4926330" y="0"/>
                      <a:pt x="3175000" y="0"/>
                    </a:cubicBezTo>
                    <a:close/>
                    <a:moveTo>
                      <a:pt x="3175000" y="5833110"/>
                    </a:moveTo>
                    <a:cubicBezTo>
                      <a:pt x="1709420" y="5833110"/>
                      <a:pt x="516890" y="4640580"/>
                      <a:pt x="516890" y="3175000"/>
                    </a:cubicBezTo>
                    <a:cubicBezTo>
                      <a:pt x="516890" y="1709420"/>
                      <a:pt x="1709420" y="516890"/>
                      <a:pt x="3175000" y="516890"/>
                    </a:cubicBezTo>
                    <a:cubicBezTo>
                      <a:pt x="4640580" y="516890"/>
                      <a:pt x="5833110" y="1709420"/>
                      <a:pt x="5833110" y="3175000"/>
                    </a:cubicBezTo>
                    <a:cubicBezTo>
                      <a:pt x="5833110" y="4640580"/>
                      <a:pt x="4640580" y="5833110"/>
                      <a:pt x="3175000" y="5833110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sp>
          <p:nvSpPr>
            <p:cNvPr id="31" name="TextBox 15">
              <a:extLst>
                <a:ext uri="{FF2B5EF4-FFF2-40B4-BE49-F238E27FC236}">
                  <a16:creationId xmlns="" xmlns:a16="http://schemas.microsoft.com/office/drawing/2014/main" id="{E3F29EC5-4177-686C-9C37-ADC50842B722}"/>
                </a:ext>
              </a:extLst>
            </p:cNvPr>
            <p:cNvSpPr txBox="1"/>
            <p:nvPr/>
          </p:nvSpPr>
          <p:spPr>
            <a:xfrm>
              <a:off x="3627213" y="4399257"/>
              <a:ext cx="5812808" cy="635418"/>
            </a:xfrm>
            <a:prstGeom prst="rect">
              <a:avLst/>
            </a:prstGeom>
          </p:spPr>
          <p:txBody>
            <a:bodyPr lIns="56055" tIns="56055" rIns="56055" bIns="56055" rtlCol="0" anchor="ctr"/>
            <a:lstStyle/>
            <a:p>
              <a:pPr algn="ctr">
                <a:lnSpc>
                  <a:spcPts val="3120"/>
                </a:lnSpc>
              </a:pPr>
              <a:r>
                <a:rPr lang="en-US" sz="2400" dirty="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Group 4 : Presentation 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>
            <a:extLst>
              <a:ext uri="{FF2B5EF4-FFF2-40B4-BE49-F238E27FC236}">
                <a16:creationId xmlns="" xmlns:a16="http://schemas.microsoft.com/office/drawing/2014/main" id="{50C01A2D-EE27-D18B-8925-61A3DED4E68C}"/>
              </a:ext>
            </a:extLst>
          </p:cNvPr>
          <p:cNvGrpSpPr/>
          <p:nvPr/>
        </p:nvGrpSpPr>
        <p:grpSpPr>
          <a:xfrm>
            <a:off x="-2059222" y="-798391"/>
            <a:ext cx="22499789" cy="12207468"/>
            <a:chOff x="-2059222" y="-798391"/>
            <a:chExt cx="22499789" cy="12207468"/>
          </a:xfrm>
        </p:grpSpPr>
        <p:sp>
          <p:nvSpPr>
            <p:cNvPr id="39" name="TextBox 39"/>
            <p:cNvSpPr txBox="1"/>
            <p:nvPr/>
          </p:nvSpPr>
          <p:spPr>
            <a:xfrm>
              <a:off x="1482178" y="571500"/>
              <a:ext cx="5150121" cy="1054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956"/>
                </a:lnSpc>
                <a:spcBef>
                  <a:spcPct val="0"/>
                </a:spcBef>
              </a:pPr>
              <a:r>
                <a:rPr lang="en-US" sz="5765" spc="565" dirty="0">
                  <a:solidFill>
                    <a:srgbClr val="231F20"/>
                  </a:solidFill>
                  <a:latin typeface="Codec Pro ExtraBold"/>
                  <a:ea typeface="Codec Pro ExtraBold"/>
                  <a:cs typeface="Codec Pro ExtraBold"/>
                  <a:sym typeface="Codec Pro ExtraBold"/>
                </a:rPr>
                <a:t>Objectives 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1482177" y="2314944"/>
              <a:ext cx="9058078" cy="3372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lvl="0" indent="0">
                <a:lnSpc>
                  <a:spcPts val="2570"/>
                </a:lnSpc>
                <a:spcBef>
                  <a:spcPct val="0"/>
                </a:spcBef>
                <a:defRPr sz="2400" b="1">
                  <a:latin typeface="Bell MT" panose="02020503060305020303" pitchFamily="18" charset="0"/>
                </a:defRPr>
              </a:lvl1pPr>
            </a:lstStyle>
            <a:p>
              <a:r>
                <a:rPr lang="en-US" dirty="0">
                  <a:sym typeface="Open Sauce"/>
                </a:rPr>
                <a:t>To understand the trend in loan amounts over different years.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1457575" y="1773415"/>
              <a:ext cx="7509422" cy="3761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lvl="0" indent="-457200" algn="l">
                <a:lnSpc>
                  <a:spcPts val="3199"/>
                </a:lnSpc>
                <a:spcBef>
                  <a:spcPct val="0"/>
                </a:spcBef>
                <a:buFont typeface="Wingdings" panose="05000000000000000000" pitchFamily="2" charset="2"/>
                <a:buChar char="Ø"/>
              </a:pPr>
              <a:r>
                <a:rPr lang="en-US" sz="2318" spc="227" dirty="0">
                  <a:solidFill>
                    <a:srgbClr val="397D5A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Year-Wise Loan Amount Statistics: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1457575" y="3284809"/>
              <a:ext cx="8881022" cy="6669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lvl="0" indent="0">
                <a:lnSpc>
                  <a:spcPts val="2570"/>
                </a:lnSpc>
                <a:spcBef>
                  <a:spcPct val="0"/>
                </a:spcBef>
                <a:defRPr sz="2400" b="1">
                  <a:latin typeface="Bell MT" panose="02020503060305020303" pitchFamily="18" charset="0"/>
                </a:defRPr>
              </a:lvl1pPr>
            </a:lstStyle>
            <a:p>
              <a:r>
                <a:rPr lang="en-US" dirty="0">
                  <a:sym typeface="Open Sauce"/>
                </a:rPr>
                <a:t>To analyze the distribution of revolving balances across different loan grades and sub-grades.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1457575" y="2761961"/>
              <a:ext cx="9187197" cy="3761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lvl="0" indent="-457200" algn="l">
                <a:lnSpc>
                  <a:spcPts val="3199"/>
                </a:lnSpc>
                <a:spcBef>
                  <a:spcPct val="0"/>
                </a:spcBef>
                <a:buFont typeface="Wingdings" panose="05000000000000000000" pitchFamily="2" charset="2"/>
                <a:buChar char="Ø"/>
              </a:pPr>
              <a:r>
                <a:rPr lang="en-US" sz="2318" spc="227" dirty="0">
                  <a:solidFill>
                    <a:srgbClr val="397D5A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Grade and Sub-Grade Wise Revolving Balance: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1457575" y="4963370"/>
              <a:ext cx="8826006" cy="67063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lvl="0" indent="0">
                <a:lnSpc>
                  <a:spcPts val="2570"/>
                </a:lnSpc>
                <a:spcBef>
                  <a:spcPct val="0"/>
                </a:spcBef>
                <a:defRPr sz="2400" b="1">
                  <a:latin typeface="Bell MT" panose="02020503060305020303" pitchFamily="18" charset="0"/>
                </a:defRPr>
              </a:lvl1pPr>
            </a:lstStyle>
            <a:p>
              <a:r>
                <a:rPr lang="en-US" dirty="0">
                  <a:sym typeface="Open Sauce"/>
                </a:rPr>
                <a:t>To compare the payment behavior of verified versus non-verified borrowers.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1482177" y="4084433"/>
              <a:ext cx="9077556" cy="7864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lvl="0" indent="-342900" algn="l">
                <a:lnSpc>
                  <a:spcPts val="3199"/>
                </a:lnSpc>
                <a:spcBef>
                  <a:spcPct val="0"/>
                </a:spcBef>
                <a:buFont typeface="Wingdings" panose="05000000000000000000" pitchFamily="2" charset="2"/>
                <a:buChar char="Ø"/>
              </a:pPr>
              <a:r>
                <a:rPr lang="en-US" sz="2318" spc="227" dirty="0">
                  <a:solidFill>
                    <a:srgbClr val="397D5A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Total Payment for Verified Status vs. Total Payment for Non-Verified Status:</a:t>
              </a: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1447666" y="6231823"/>
              <a:ext cx="8423822" cy="6669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lvl="0" indent="0">
                <a:lnSpc>
                  <a:spcPts val="2570"/>
                </a:lnSpc>
                <a:spcBef>
                  <a:spcPct val="0"/>
                </a:spcBef>
                <a:defRPr sz="2400" b="1">
                  <a:latin typeface="Bell MT" panose="02020503060305020303" pitchFamily="18" charset="0"/>
                </a:defRPr>
              </a:lvl1pPr>
            </a:lstStyle>
            <a:p>
              <a:r>
                <a:rPr lang="en-US" dirty="0">
                  <a:sym typeface="Open Sauce"/>
                </a:rPr>
                <a:t>To analyze the geographical and temporal distribution of loan statuses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1457575" y="5676900"/>
              <a:ext cx="8881022" cy="3761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lvl="0" indent="-342900" algn="l">
                <a:lnSpc>
                  <a:spcPts val="3199"/>
                </a:lnSpc>
                <a:spcBef>
                  <a:spcPct val="0"/>
                </a:spcBef>
                <a:buFont typeface="Wingdings" panose="05000000000000000000" pitchFamily="2" charset="2"/>
                <a:buChar char="Ø"/>
              </a:pPr>
              <a:r>
                <a:rPr lang="en-US" sz="2318" spc="227" dirty="0">
                  <a:solidFill>
                    <a:srgbClr val="397D5A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State-Wise and Month-Wise Loan Status:</a:t>
              </a: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1457575" y="8280478"/>
              <a:ext cx="9077557" cy="100405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570"/>
                </a:lnSpc>
                <a:spcBef>
                  <a:spcPct val="0"/>
                </a:spcBef>
              </a:pPr>
              <a:r>
                <a:rPr lang="en-US" sz="2400" b="1" dirty="0">
                  <a:latin typeface="Bell MT" panose="02020503060305020303" pitchFamily="18" charset="0"/>
                </a:rPr>
                <a:t>By achieving these objectives and goals, the project aims to enhance the bank's decision-making processes, improve risk management, and optimize loan portfolio performance.</a:t>
              </a:r>
              <a:endParaRPr lang="en-US" sz="2000" b="1" spc="182" dirty="0">
                <a:solidFill>
                  <a:srgbClr val="231F20"/>
                </a:solidFill>
                <a:latin typeface="Bell MT" panose="02020503060305020303" pitchFamily="18" charset="0"/>
                <a:ea typeface="Open Sauce"/>
                <a:cs typeface="Open Sauce"/>
                <a:sym typeface="Open Sauce"/>
              </a:endParaRPr>
            </a:p>
          </p:txBody>
        </p:sp>
        <p:sp>
          <p:nvSpPr>
            <p:cNvPr id="51" name="Freeform 51"/>
            <p:cNvSpPr/>
            <p:nvPr/>
          </p:nvSpPr>
          <p:spPr>
            <a:xfrm>
              <a:off x="16322124" y="7754894"/>
              <a:ext cx="4118443" cy="3654183"/>
            </a:xfrm>
            <a:custGeom>
              <a:avLst/>
              <a:gdLst/>
              <a:ahLst/>
              <a:cxnLst/>
              <a:rect l="l" t="t" r="r" b="b"/>
              <a:pathLst>
                <a:path w="4118443" h="3654183">
                  <a:moveTo>
                    <a:pt x="0" y="0"/>
                  </a:moveTo>
                  <a:lnTo>
                    <a:pt x="4118443" y="0"/>
                  </a:lnTo>
                  <a:lnTo>
                    <a:pt x="4118443" y="3654183"/>
                  </a:lnTo>
                  <a:lnTo>
                    <a:pt x="0" y="3654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2" name="Freeform 52"/>
            <p:cNvSpPr/>
            <p:nvPr/>
          </p:nvSpPr>
          <p:spPr>
            <a:xfrm flipH="1" flipV="1">
              <a:off x="-2059222" y="-798391"/>
              <a:ext cx="4118443" cy="3654183"/>
            </a:xfrm>
            <a:custGeom>
              <a:avLst/>
              <a:gdLst/>
              <a:ahLst/>
              <a:cxnLst/>
              <a:rect l="l" t="t" r="r" b="b"/>
              <a:pathLst>
                <a:path w="4118443" h="3654183">
                  <a:moveTo>
                    <a:pt x="4118444" y="3654182"/>
                  </a:moveTo>
                  <a:lnTo>
                    <a:pt x="0" y="3654182"/>
                  </a:lnTo>
                  <a:lnTo>
                    <a:pt x="0" y="0"/>
                  </a:lnTo>
                  <a:lnTo>
                    <a:pt x="4118444" y="0"/>
                  </a:lnTo>
                  <a:lnTo>
                    <a:pt x="4118444" y="365418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56" name="Group 55">
              <a:extLst>
                <a:ext uri="{FF2B5EF4-FFF2-40B4-BE49-F238E27FC236}">
                  <a16:creationId xmlns="" xmlns:a16="http://schemas.microsoft.com/office/drawing/2014/main" id="{3848D3C1-9759-520F-AB4B-3085A5FBE87C}"/>
                </a:ext>
              </a:extLst>
            </p:cNvPr>
            <p:cNvGrpSpPr/>
            <p:nvPr/>
          </p:nvGrpSpPr>
          <p:grpSpPr>
            <a:xfrm>
              <a:off x="10781720" y="2290721"/>
              <a:ext cx="7125280" cy="6357979"/>
              <a:chOff x="6562723" y="2145857"/>
              <a:chExt cx="10696642" cy="7112432"/>
            </a:xfrm>
          </p:grpSpPr>
          <p:grpSp>
            <p:nvGrpSpPr>
              <p:cNvPr id="57" name="Group 2">
                <a:extLst>
                  <a:ext uri="{FF2B5EF4-FFF2-40B4-BE49-F238E27FC236}">
                    <a16:creationId xmlns="" xmlns:a16="http://schemas.microsoft.com/office/drawing/2014/main" id="{84D491F6-803E-B826-1A32-DA8889A62F40}"/>
                  </a:ext>
                </a:extLst>
              </p:cNvPr>
              <p:cNvGrpSpPr/>
              <p:nvPr/>
            </p:nvGrpSpPr>
            <p:grpSpPr>
              <a:xfrm>
                <a:off x="8757864" y="2547270"/>
                <a:ext cx="6306960" cy="6309618"/>
                <a:chOff x="0" y="0"/>
                <a:chExt cx="6832800" cy="6835680"/>
              </a:xfrm>
            </p:grpSpPr>
            <p:sp>
              <p:nvSpPr>
                <p:cNvPr id="92" name="Freeform 3">
                  <a:extLst>
                    <a:ext uri="{FF2B5EF4-FFF2-40B4-BE49-F238E27FC236}">
                      <a16:creationId xmlns="" xmlns:a16="http://schemas.microsoft.com/office/drawing/2014/main" id="{BA9151C2-4121-D6B5-5368-483BA6C78021}"/>
                    </a:ext>
                  </a:extLst>
                </p:cNvPr>
                <p:cNvSpPr/>
                <p:nvPr/>
              </p:nvSpPr>
              <p:spPr>
                <a:xfrm>
                  <a:off x="0" y="508"/>
                  <a:ext cx="6832726" cy="683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2726" h="6835140">
                      <a:moveTo>
                        <a:pt x="3408807" y="6835140"/>
                      </a:moveTo>
                      <a:cubicBezTo>
                        <a:pt x="3385947" y="6835140"/>
                        <a:pt x="3370707" y="6812280"/>
                        <a:pt x="3370707" y="6797040"/>
                      </a:cubicBezTo>
                      <a:cubicBezTo>
                        <a:pt x="3370707" y="6774180"/>
                        <a:pt x="3385947" y="6758940"/>
                        <a:pt x="3408807" y="6758940"/>
                      </a:cubicBezTo>
                      <a:cubicBezTo>
                        <a:pt x="3424047" y="6758940"/>
                        <a:pt x="3446907" y="6774180"/>
                        <a:pt x="3446907" y="6797040"/>
                      </a:cubicBezTo>
                      <a:cubicBezTo>
                        <a:pt x="3446907" y="6812280"/>
                        <a:pt x="3424047" y="6835140"/>
                        <a:pt x="3408807" y="6835140"/>
                      </a:cubicBezTo>
                      <a:close/>
                      <a:moveTo>
                        <a:pt x="3584194" y="6789420"/>
                      </a:moveTo>
                      <a:cubicBezTo>
                        <a:pt x="3584194" y="6766560"/>
                        <a:pt x="3599434" y="6751320"/>
                        <a:pt x="3614674" y="6751320"/>
                      </a:cubicBezTo>
                      <a:cubicBezTo>
                        <a:pt x="3637534" y="6751320"/>
                        <a:pt x="3660394" y="6766560"/>
                        <a:pt x="3660394" y="6789420"/>
                      </a:cubicBezTo>
                      <a:cubicBezTo>
                        <a:pt x="3660394" y="6804660"/>
                        <a:pt x="3645154" y="6827520"/>
                        <a:pt x="3622294" y="6827520"/>
                      </a:cubicBezTo>
                      <a:cubicBezTo>
                        <a:pt x="3599434" y="6827520"/>
                        <a:pt x="3584194" y="6812280"/>
                        <a:pt x="3584194" y="6789420"/>
                      </a:cubicBezTo>
                      <a:close/>
                      <a:moveTo>
                        <a:pt x="3187700" y="6827520"/>
                      </a:moveTo>
                      <a:cubicBezTo>
                        <a:pt x="3172460" y="6827520"/>
                        <a:pt x="3149600" y="6804660"/>
                        <a:pt x="3157220" y="6781800"/>
                      </a:cubicBezTo>
                      <a:cubicBezTo>
                        <a:pt x="3157220" y="6766560"/>
                        <a:pt x="3172460" y="6751320"/>
                        <a:pt x="3195320" y="6751320"/>
                      </a:cubicBezTo>
                      <a:cubicBezTo>
                        <a:pt x="3218180" y="6751320"/>
                        <a:pt x="3233420" y="6766560"/>
                        <a:pt x="3233420" y="6789420"/>
                      </a:cubicBezTo>
                      <a:cubicBezTo>
                        <a:pt x="3225800" y="6812280"/>
                        <a:pt x="3210560" y="6827520"/>
                        <a:pt x="3195320" y="6827520"/>
                      </a:cubicBezTo>
                      <a:cubicBezTo>
                        <a:pt x="3195320" y="6827520"/>
                        <a:pt x="3187700" y="6827520"/>
                        <a:pt x="3187700" y="6827520"/>
                      </a:cubicBezTo>
                      <a:close/>
                      <a:moveTo>
                        <a:pt x="3797808" y="6774053"/>
                      </a:moveTo>
                      <a:cubicBezTo>
                        <a:pt x="3790188" y="6751193"/>
                        <a:pt x="3805428" y="6735953"/>
                        <a:pt x="3828288" y="6728333"/>
                      </a:cubicBezTo>
                      <a:cubicBezTo>
                        <a:pt x="3851148" y="6728333"/>
                        <a:pt x="3866388" y="6743573"/>
                        <a:pt x="3874008" y="6766433"/>
                      </a:cubicBezTo>
                      <a:cubicBezTo>
                        <a:pt x="3874008" y="6781673"/>
                        <a:pt x="3858768" y="6804533"/>
                        <a:pt x="3835908" y="6804533"/>
                      </a:cubicBezTo>
                      <a:cubicBezTo>
                        <a:pt x="3813048" y="6804533"/>
                        <a:pt x="3797808" y="6789293"/>
                        <a:pt x="3797808" y="6774053"/>
                      </a:cubicBezTo>
                      <a:close/>
                      <a:moveTo>
                        <a:pt x="2974213" y="6804533"/>
                      </a:moveTo>
                      <a:cubicBezTo>
                        <a:pt x="2951353" y="6804533"/>
                        <a:pt x="2936113" y="6781673"/>
                        <a:pt x="2943733" y="6758813"/>
                      </a:cubicBezTo>
                      <a:cubicBezTo>
                        <a:pt x="2943733" y="6743573"/>
                        <a:pt x="2966593" y="6728333"/>
                        <a:pt x="2981833" y="6728333"/>
                      </a:cubicBezTo>
                      <a:cubicBezTo>
                        <a:pt x="3004693" y="6728333"/>
                        <a:pt x="3019933" y="6751193"/>
                        <a:pt x="3019933" y="6774053"/>
                      </a:cubicBezTo>
                      <a:cubicBezTo>
                        <a:pt x="3012313" y="6789293"/>
                        <a:pt x="2997073" y="6804533"/>
                        <a:pt x="2981833" y="6804533"/>
                      </a:cubicBezTo>
                      <a:cubicBezTo>
                        <a:pt x="2974213" y="6804533"/>
                        <a:pt x="2974213" y="6804533"/>
                        <a:pt x="2974213" y="6804533"/>
                      </a:cubicBezTo>
                      <a:close/>
                      <a:moveTo>
                        <a:pt x="4011295" y="6743446"/>
                      </a:moveTo>
                      <a:cubicBezTo>
                        <a:pt x="4003675" y="6720586"/>
                        <a:pt x="4018915" y="6705346"/>
                        <a:pt x="4041775" y="6697726"/>
                      </a:cubicBezTo>
                      <a:cubicBezTo>
                        <a:pt x="4057015" y="6697726"/>
                        <a:pt x="4079875" y="6705346"/>
                        <a:pt x="4079875" y="6728206"/>
                      </a:cubicBezTo>
                      <a:cubicBezTo>
                        <a:pt x="4087495" y="6751066"/>
                        <a:pt x="4072255" y="6766306"/>
                        <a:pt x="4049395" y="6773926"/>
                      </a:cubicBezTo>
                      <a:cubicBezTo>
                        <a:pt x="4049395" y="6773926"/>
                        <a:pt x="4049395" y="6773926"/>
                        <a:pt x="4041775" y="6773926"/>
                      </a:cubicBezTo>
                      <a:cubicBezTo>
                        <a:pt x="4026535" y="6773926"/>
                        <a:pt x="4011295" y="6758686"/>
                        <a:pt x="4011295" y="6743446"/>
                      </a:cubicBezTo>
                      <a:close/>
                      <a:moveTo>
                        <a:pt x="2760599" y="6766306"/>
                      </a:moveTo>
                      <a:cubicBezTo>
                        <a:pt x="2737739" y="6766306"/>
                        <a:pt x="2730119" y="6743446"/>
                        <a:pt x="2730119" y="6728206"/>
                      </a:cubicBezTo>
                      <a:cubicBezTo>
                        <a:pt x="2737739" y="6705346"/>
                        <a:pt x="2752979" y="6690106"/>
                        <a:pt x="2775839" y="6697726"/>
                      </a:cubicBezTo>
                      <a:cubicBezTo>
                        <a:pt x="2798699" y="6697726"/>
                        <a:pt x="2806319" y="6720586"/>
                        <a:pt x="2806319" y="6735826"/>
                      </a:cubicBezTo>
                      <a:cubicBezTo>
                        <a:pt x="2798699" y="6758686"/>
                        <a:pt x="2783459" y="6773926"/>
                        <a:pt x="2768219" y="6773926"/>
                      </a:cubicBezTo>
                      <a:cubicBezTo>
                        <a:pt x="2768219" y="6773926"/>
                        <a:pt x="2760599" y="6773926"/>
                        <a:pt x="2760599" y="6766306"/>
                      </a:cubicBezTo>
                      <a:close/>
                      <a:moveTo>
                        <a:pt x="4217162" y="6697599"/>
                      </a:moveTo>
                      <a:cubicBezTo>
                        <a:pt x="4209542" y="6682359"/>
                        <a:pt x="4224782" y="6659499"/>
                        <a:pt x="4247642" y="6651879"/>
                      </a:cubicBezTo>
                      <a:cubicBezTo>
                        <a:pt x="4262882" y="6644259"/>
                        <a:pt x="4285742" y="6659499"/>
                        <a:pt x="4293362" y="6682359"/>
                      </a:cubicBezTo>
                      <a:cubicBezTo>
                        <a:pt x="4293362" y="6697599"/>
                        <a:pt x="4285742" y="6720459"/>
                        <a:pt x="4262882" y="6728079"/>
                      </a:cubicBezTo>
                      <a:cubicBezTo>
                        <a:pt x="4262882" y="6728079"/>
                        <a:pt x="4255262" y="6728079"/>
                        <a:pt x="4255262" y="6728079"/>
                      </a:cubicBezTo>
                      <a:cubicBezTo>
                        <a:pt x="4240022" y="6728079"/>
                        <a:pt x="4224782" y="6712839"/>
                        <a:pt x="4217162" y="6697599"/>
                      </a:cubicBezTo>
                      <a:close/>
                      <a:moveTo>
                        <a:pt x="2547112" y="6720459"/>
                      </a:moveTo>
                      <a:cubicBezTo>
                        <a:pt x="2531872" y="6712839"/>
                        <a:pt x="2516632" y="6697599"/>
                        <a:pt x="2524252" y="6674739"/>
                      </a:cubicBezTo>
                      <a:cubicBezTo>
                        <a:pt x="2524252" y="6651879"/>
                        <a:pt x="2547112" y="6644259"/>
                        <a:pt x="2569972" y="6644259"/>
                      </a:cubicBezTo>
                      <a:cubicBezTo>
                        <a:pt x="2585212" y="6651879"/>
                        <a:pt x="2600452" y="6674739"/>
                        <a:pt x="2592832" y="6697726"/>
                      </a:cubicBezTo>
                      <a:cubicBezTo>
                        <a:pt x="2592832" y="6712966"/>
                        <a:pt x="2577592" y="6720586"/>
                        <a:pt x="2562352" y="6720586"/>
                      </a:cubicBezTo>
                      <a:cubicBezTo>
                        <a:pt x="2554732" y="6720586"/>
                        <a:pt x="2554732" y="6720586"/>
                        <a:pt x="2547112" y="6720586"/>
                      </a:cubicBezTo>
                      <a:close/>
                      <a:moveTo>
                        <a:pt x="4423029" y="6644259"/>
                      </a:moveTo>
                      <a:cubicBezTo>
                        <a:pt x="4415409" y="6621399"/>
                        <a:pt x="4430649" y="6598539"/>
                        <a:pt x="4445889" y="6590792"/>
                      </a:cubicBezTo>
                      <a:cubicBezTo>
                        <a:pt x="4468749" y="6590792"/>
                        <a:pt x="4491609" y="6598412"/>
                        <a:pt x="4499229" y="6621272"/>
                      </a:cubicBezTo>
                      <a:cubicBezTo>
                        <a:pt x="4499229" y="6636512"/>
                        <a:pt x="4491609" y="6659372"/>
                        <a:pt x="4468749" y="6666992"/>
                      </a:cubicBezTo>
                      <a:cubicBezTo>
                        <a:pt x="4468749" y="6666992"/>
                        <a:pt x="4461129" y="6666992"/>
                        <a:pt x="4461129" y="6666992"/>
                      </a:cubicBezTo>
                      <a:cubicBezTo>
                        <a:pt x="4445889" y="6666992"/>
                        <a:pt x="4430649" y="6659372"/>
                        <a:pt x="4423029" y="6644132"/>
                      </a:cubicBezTo>
                      <a:close/>
                      <a:moveTo>
                        <a:pt x="2341118" y="6659372"/>
                      </a:moveTo>
                      <a:cubicBezTo>
                        <a:pt x="2318258" y="6651752"/>
                        <a:pt x="2310638" y="6628892"/>
                        <a:pt x="2318258" y="6613652"/>
                      </a:cubicBezTo>
                      <a:cubicBezTo>
                        <a:pt x="2325878" y="6590792"/>
                        <a:pt x="2348738" y="6583172"/>
                        <a:pt x="2363978" y="6590792"/>
                      </a:cubicBezTo>
                      <a:cubicBezTo>
                        <a:pt x="2386838" y="6590792"/>
                        <a:pt x="2394458" y="6613652"/>
                        <a:pt x="2386838" y="6636512"/>
                      </a:cubicBezTo>
                      <a:cubicBezTo>
                        <a:pt x="2386838" y="6651752"/>
                        <a:pt x="2371598" y="6659372"/>
                        <a:pt x="2356358" y="6659372"/>
                      </a:cubicBezTo>
                      <a:cubicBezTo>
                        <a:pt x="2348738" y="6659372"/>
                        <a:pt x="2348738" y="6659372"/>
                        <a:pt x="2341118" y="6659372"/>
                      </a:cubicBezTo>
                      <a:close/>
                      <a:moveTo>
                        <a:pt x="4628896" y="6567805"/>
                      </a:moveTo>
                      <a:cubicBezTo>
                        <a:pt x="4621276" y="6552565"/>
                        <a:pt x="4628896" y="6529705"/>
                        <a:pt x="4644136" y="6522085"/>
                      </a:cubicBezTo>
                      <a:cubicBezTo>
                        <a:pt x="4666996" y="6514465"/>
                        <a:pt x="4689856" y="6522085"/>
                        <a:pt x="4697476" y="6544945"/>
                      </a:cubicBezTo>
                      <a:cubicBezTo>
                        <a:pt x="4705096" y="6560185"/>
                        <a:pt x="4697476" y="6583045"/>
                        <a:pt x="4674616" y="6590665"/>
                      </a:cubicBezTo>
                      <a:cubicBezTo>
                        <a:pt x="4674616" y="6590665"/>
                        <a:pt x="4666996" y="6598285"/>
                        <a:pt x="4659376" y="6598285"/>
                      </a:cubicBezTo>
                      <a:cubicBezTo>
                        <a:pt x="4644136" y="6598285"/>
                        <a:pt x="4628896" y="6583045"/>
                        <a:pt x="4628896" y="6567805"/>
                      </a:cubicBezTo>
                      <a:close/>
                      <a:moveTo>
                        <a:pt x="2135251" y="6583045"/>
                      </a:moveTo>
                      <a:cubicBezTo>
                        <a:pt x="2120011" y="6575425"/>
                        <a:pt x="2112391" y="6552565"/>
                        <a:pt x="2120011" y="6537325"/>
                      </a:cubicBezTo>
                      <a:cubicBezTo>
                        <a:pt x="2127631" y="6514465"/>
                        <a:pt x="2150491" y="6506845"/>
                        <a:pt x="2165731" y="6514465"/>
                      </a:cubicBezTo>
                      <a:cubicBezTo>
                        <a:pt x="2188591" y="6522085"/>
                        <a:pt x="2196211" y="6544945"/>
                        <a:pt x="2188591" y="6560185"/>
                      </a:cubicBezTo>
                      <a:cubicBezTo>
                        <a:pt x="2180971" y="6575425"/>
                        <a:pt x="2165731" y="6590665"/>
                        <a:pt x="2150491" y="6590665"/>
                      </a:cubicBezTo>
                      <a:cubicBezTo>
                        <a:pt x="2150491" y="6590665"/>
                        <a:pt x="2142871" y="6590665"/>
                        <a:pt x="2135251" y="6583045"/>
                      </a:cubicBezTo>
                      <a:close/>
                      <a:moveTo>
                        <a:pt x="4827143" y="6491478"/>
                      </a:moveTo>
                      <a:cubicBezTo>
                        <a:pt x="4811903" y="6468618"/>
                        <a:pt x="4819523" y="6445758"/>
                        <a:pt x="4842383" y="6438011"/>
                      </a:cubicBezTo>
                      <a:cubicBezTo>
                        <a:pt x="4857623" y="6430391"/>
                        <a:pt x="4880483" y="6438011"/>
                        <a:pt x="4895723" y="6453251"/>
                      </a:cubicBezTo>
                      <a:cubicBezTo>
                        <a:pt x="4903343" y="6476111"/>
                        <a:pt x="4895723" y="6498971"/>
                        <a:pt x="4872863" y="6506718"/>
                      </a:cubicBezTo>
                      <a:cubicBezTo>
                        <a:pt x="4872863" y="6506718"/>
                        <a:pt x="4865243" y="6506718"/>
                        <a:pt x="4857623" y="6506718"/>
                      </a:cubicBezTo>
                      <a:cubicBezTo>
                        <a:pt x="4842383" y="6506718"/>
                        <a:pt x="4827143" y="6499098"/>
                        <a:pt x="4827143" y="6491478"/>
                      </a:cubicBezTo>
                      <a:close/>
                      <a:moveTo>
                        <a:pt x="1936877" y="6499098"/>
                      </a:moveTo>
                      <a:cubicBezTo>
                        <a:pt x="1921637" y="6491478"/>
                        <a:pt x="1914017" y="6468618"/>
                        <a:pt x="1921637" y="6445631"/>
                      </a:cubicBezTo>
                      <a:cubicBezTo>
                        <a:pt x="1929257" y="6430391"/>
                        <a:pt x="1952117" y="6422771"/>
                        <a:pt x="1974977" y="6430391"/>
                      </a:cubicBezTo>
                      <a:cubicBezTo>
                        <a:pt x="1990217" y="6438011"/>
                        <a:pt x="1997837" y="6460871"/>
                        <a:pt x="1990217" y="6476111"/>
                      </a:cubicBezTo>
                      <a:cubicBezTo>
                        <a:pt x="1982597" y="6491351"/>
                        <a:pt x="1967357" y="6498971"/>
                        <a:pt x="1959737" y="6498971"/>
                      </a:cubicBezTo>
                      <a:cubicBezTo>
                        <a:pt x="1952117" y="6498971"/>
                        <a:pt x="1944497" y="6498971"/>
                        <a:pt x="1936877" y="6498971"/>
                      </a:cubicBezTo>
                      <a:close/>
                      <a:moveTo>
                        <a:pt x="5017770" y="6392164"/>
                      </a:moveTo>
                      <a:cubicBezTo>
                        <a:pt x="5002530" y="6376924"/>
                        <a:pt x="5010150" y="6354064"/>
                        <a:pt x="5033010" y="6338697"/>
                      </a:cubicBezTo>
                      <a:cubicBezTo>
                        <a:pt x="5048250" y="6331077"/>
                        <a:pt x="5071110" y="6338697"/>
                        <a:pt x="5078730" y="6353937"/>
                      </a:cubicBezTo>
                      <a:cubicBezTo>
                        <a:pt x="5093970" y="6376797"/>
                        <a:pt x="5086350" y="6399657"/>
                        <a:pt x="5063490" y="6407404"/>
                      </a:cubicBezTo>
                      <a:cubicBezTo>
                        <a:pt x="5063490" y="6407404"/>
                        <a:pt x="5055870" y="6415024"/>
                        <a:pt x="5048250" y="6415024"/>
                      </a:cubicBezTo>
                      <a:cubicBezTo>
                        <a:pt x="5033010" y="6415024"/>
                        <a:pt x="5025390" y="6407404"/>
                        <a:pt x="5017770" y="6392164"/>
                      </a:cubicBezTo>
                      <a:close/>
                      <a:moveTo>
                        <a:pt x="1746250" y="6399784"/>
                      </a:moveTo>
                      <a:cubicBezTo>
                        <a:pt x="1731010" y="6384544"/>
                        <a:pt x="1723390" y="6361684"/>
                        <a:pt x="1731010" y="6346317"/>
                      </a:cubicBezTo>
                      <a:cubicBezTo>
                        <a:pt x="1746250" y="6323457"/>
                        <a:pt x="1769110" y="6323457"/>
                        <a:pt x="1784350" y="6331077"/>
                      </a:cubicBezTo>
                      <a:cubicBezTo>
                        <a:pt x="1807210" y="6338697"/>
                        <a:pt x="1807210" y="6361557"/>
                        <a:pt x="1799590" y="6384544"/>
                      </a:cubicBezTo>
                      <a:cubicBezTo>
                        <a:pt x="1791970" y="6392164"/>
                        <a:pt x="1776730" y="6399784"/>
                        <a:pt x="1769110" y="6399784"/>
                      </a:cubicBezTo>
                      <a:cubicBezTo>
                        <a:pt x="1761490" y="6399784"/>
                        <a:pt x="1753870" y="6399784"/>
                        <a:pt x="1746250" y="6399784"/>
                      </a:cubicBezTo>
                      <a:close/>
                      <a:moveTo>
                        <a:pt x="5200777" y="6285357"/>
                      </a:moveTo>
                      <a:cubicBezTo>
                        <a:pt x="5185537" y="6270117"/>
                        <a:pt x="5193157" y="6247257"/>
                        <a:pt x="5208397" y="6231890"/>
                      </a:cubicBezTo>
                      <a:cubicBezTo>
                        <a:pt x="5231257" y="6224270"/>
                        <a:pt x="5254117" y="6224270"/>
                        <a:pt x="5261737" y="6247130"/>
                      </a:cubicBezTo>
                      <a:cubicBezTo>
                        <a:pt x="5276977" y="6262370"/>
                        <a:pt x="5269357" y="6285230"/>
                        <a:pt x="5254117" y="6292850"/>
                      </a:cubicBezTo>
                      <a:cubicBezTo>
                        <a:pt x="5246497" y="6300470"/>
                        <a:pt x="5238877" y="6300470"/>
                        <a:pt x="5231257" y="6300470"/>
                      </a:cubicBezTo>
                      <a:cubicBezTo>
                        <a:pt x="5223637" y="6300470"/>
                        <a:pt x="5208397" y="6292850"/>
                        <a:pt x="5200777" y="6285230"/>
                      </a:cubicBezTo>
                      <a:close/>
                      <a:moveTo>
                        <a:pt x="1563243" y="6285230"/>
                      </a:moveTo>
                      <a:cubicBezTo>
                        <a:pt x="1548003" y="6269990"/>
                        <a:pt x="1540383" y="6247130"/>
                        <a:pt x="1548003" y="6231763"/>
                      </a:cubicBezTo>
                      <a:cubicBezTo>
                        <a:pt x="1563243" y="6216523"/>
                        <a:pt x="1586103" y="6208903"/>
                        <a:pt x="1601343" y="6224143"/>
                      </a:cubicBezTo>
                      <a:cubicBezTo>
                        <a:pt x="1624203" y="6231763"/>
                        <a:pt x="1624203" y="6254623"/>
                        <a:pt x="1616583" y="6277610"/>
                      </a:cubicBezTo>
                      <a:cubicBezTo>
                        <a:pt x="1608963" y="6285230"/>
                        <a:pt x="1593723" y="6292850"/>
                        <a:pt x="1586103" y="6292850"/>
                      </a:cubicBezTo>
                      <a:cubicBezTo>
                        <a:pt x="1578483" y="6292850"/>
                        <a:pt x="1570863" y="6292850"/>
                        <a:pt x="1563243" y="6285230"/>
                      </a:cubicBezTo>
                      <a:close/>
                      <a:moveTo>
                        <a:pt x="5376164" y="6163183"/>
                      </a:moveTo>
                      <a:cubicBezTo>
                        <a:pt x="5368544" y="6147943"/>
                        <a:pt x="5368544" y="6125083"/>
                        <a:pt x="5383784" y="6109716"/>
                      </a:cubicBezTo>
                      <a:cubicBezTo>
                        <a:pt x="5406644" y="6102096"/>
                        <a:pt x="5429504" y="6102096"/>
                        <a:pt x="5437124" y="6117336"/>
                      </a:cubicBezTo>
                      <a:cubicBezTo>
                        <a:pt x="5452364" y="6140196"/>
                        <a:pt x="5452364" y="6163056"/>
                        <a:pt x="5429504" y="6170803"/>
                      </a:cubicBezTo>
                      <a:cubicBezTo>
                        <a:pt x="5421884" y="6178423"/>
                        <a:pt x="5414264" y="6178423"/>
                        <a:pt x="5406644" y="6178423"/>
                      </a:cubicBezTo>
                      <a:cubicBezTo>
                        <a:pt x="5399024" y="6178423"/>
                        <a:pt x="5383784" y="6178423"/>
                        <a:pt x="5376164" y="6163183"/>
                      </a:cubicBezTo>
                      <a:close/>
                      <a:moveTo>
                        <a:pt x="1387856" y="6163183"/>
                      </a:moveTo>
                      <a:cubicBezTo>
                        <a:pt x="1364996" y="6147943"/>
                        <a:pt x="1364996" y="6125083"/>
                        <a:pt x="1380236" y="6109716"/>
                      </a:cubicBezTo>
                      <a:cubicBezTo>
                        <a:pt x="1387856" y="6094476"/>
                        <a:pt x="1410716" y="6086856"/>
                        <a:pt x="1425956" y="6102096"/>
                      </a:cubicBezTo>
                      <a:cubicBezTo>
                        <a:pt x="1448816" y="6109716"/>
                        <a:pt x="1448816" y="6140196"/>
                        <a:pt x="1441196" y="6155563"/>
                      </a:cubicBezTo>
                      <a:cubicBezTo>
                        <a:pt x="1433576" y="6163183"/>
                        <a:pt x="1418336" y="6170803"/>
                        <a:pt x="1410716" y="6170803"/>
                      </a:cubicBezTo>
                      <a:cubicBezTo>
                        <a:pt x="1395476" y="6170803"/>
                        <a:pt x="1387856" y="6163183"/>
                        <a:pt x="1387856" y="6163183"/>
                      </a:cubicBezTo>
                      <a:close/>
                      <a:moveTo>
                        <a:pt x="5551551" y="6033516"/>
                      </a:moveTo>
                      <a:cubicBezTo>
                        <a:pt x="5536311" y="6018276"/>
                        <a:pt x="5536311" y="5995416"/>
                        <a:pt x="5551551" y="5980049"/>
                      </a:cubicBezTo>
                      <a:cubicBezTo>
                        <a:pt x="5566791" y="5964809"/>
                        <a:pt x="5597271" y="5972429"/>
                        <a:pt x="5604891" y="5987669"/>
                      </a:cubicBezTo>
                      <a:cubicBezTo>
                        <a:pt x="5620131" y="6002909"/>
                        <a:pt x="5620131" y="6025769"/>
                        <a:pt x="5604891" y="6041136"/>
                      </a:cubicBezTo>
                      <a:cubicBezTo>
                        <a:pt x="5597271" y="6048756"/>
                        <a:pt x="5589651" y="6048756"/>
                        <a:pt x="5574411" y="6048756"/>
                      </a:cubicBezTo>
                      <a:cubicBezTo>
                        <a:pt x="5566791" y="6048756"/>
                        <a:pt x="5559171" y="6041136"/>
                        <a:pt x="5551551" y="6033516"/>
                      </a:cubicBezTo>
                      <a:close/>
                      <a:moveTo>
                        <a:pt x="1212469" y="6025896"/>
                      </a:moveTo>
                      <a:cubicBezTo>
                        <a:pt x="1197229" y="6010656"/>
                        <a:pt x="1197229" y="5987796"/>
                        <a:pt x="1212469" y="5972429"/>
                      </a:cubicBezTo>
                      <a:cubicBezTo>
                        <a:pt x="1220089" y="5957189"/>
                        <a:pt x="1250569" y="5957189"/>
                        <a:pt x="1265809" y="5972429"/>
                      </a:cubicBezTo>
                      <a:cubicBezTo>
                        <a:pt x="1281049" y="5980049"/>
                        <a:pt x="1281049" y="6002909"/>
                        <a:pt x="1265809" y="6025896"/>
                      </a:cubicBezTo>
                      <a:cubicBezTo>
                        <a:pt x="1258189" y="6033516"/>
                        <a:pt x="1250569" y="6033516"/>
                        <a:pt x="1235329" y="6033516"/>
                      </a:cubicBezTo>
                      <a:cubicBezTo>
                        <a:pt x="1227709" y="6033516"/>
                        <a:pt x="1220089" y="6033516"/>
                        <a:pt x="1212469" y="6025896"/>
                      </a:cubicBezTo>
                      <a:close/>
                      <a:moveTo>
                        <a:pt x="5711698" y="5896229"/>
                      </a:moveTo>
                      <a:cubicBezTo>
                        <a:pt x="5696458" y="5880989"/>
                        <a:pt x="5696458" y="5858129"/>
                        <a:pt x="5711698" y="5842762"/>
                      </a:cubicBezTo>
                      <a:cubicBezTo>
                        <a:pt x="5726938" y="5827522"/>
                        <a:pt x="5749798" y="5827522"/>
                        <a:pt x="5765038" y="5842762"/>
                      </a:cubicBezTo>
                      <a:cubicBezTo>
                        <a:pt x="5780278" y="5858002"/>
                        <a:pt x="5780278" y="5880862"/>
                        <a:pt x="5765038" y="5896229"/>
                      </a:cubicBezTo>
                      <a:cubicBezTo>
                        <a:pt x="5757418" y="5903849"/>
                        <a:pt x="5749798" y="5903849"/>
                        <a:pt x="5734558" y="5903849"/>
                      </a:cubicBezTo>
                      <a:cubicBezTo>
                        <a:pt x="5726938" y="5903849"/>
                        <a:pt x="5719318" y="5903849"/>
                        <a:pt x="5711698" y="5896229"/>
                      </a:cubicBezTo>
                      <a:close/>
                      <a:moveTo>
                        <a:pt x="1052322" y="5880989"/>
                      </a:moveTo>
                      <a:cubicBezTo>
                        <a:pt x="1037082" y="5865749"/>
                        <a:pt x="1037082" y="5842889"/>
                        <a:pt x="1052322" y="5827522"/>
                      </a:cubicBezTo>
                      <a:cubicBezTo>
                        <a:pt x="1067562" y="5812282"/>
                        <a:pt x="1090422" y="5812282"/>
                        <a:pt x="1105662" y="5827522"/>
                      </a:cubicBezTo>
                      <a:cubicBezTo>
                        <a:pt x="1120902" y="5842762"/>
                        <a:pt x="1120902" y="5865622"/>
                        <a:pt x="1105662" y="5880989"/>
                      </a:cubicBezTo>
                      <a:cubicBezTo>
                        <a:pt x="1098042" y="5888609"/>
                        <a:pt x="1090422" y="5896229"/>
                        <a:pt x="1082802" y="5896229"/>
                      </a:cubicBezTo>
                      <a:cubicBezTo>
                        <a:pt x="1067562" y="5896229"/>
                        <a:pt x="1059942" y="5888609"/>
                        <a:pt x="1052322" y="5880989"/>
                      </a:cubicBezTo>
                      <a:close/>
                      <a:moveTo>
                        <a:pt x="5864225" y="5743702"/>
                      </a:moveTo>
                      <a:cubicBezTo>
                        <a:pt x="5848985" y="5728462"/>
                        <a:pt x="5848985" y="5705602"/>
                        <a:pt x="5864225" y="5690235"/>
                      </a:cubicBezTo>
                      <a:cubicBezTo>
                        <a:pt x="5871845" y="5674995"/>
                        <a:pt x="5902325" y="5674995"/>
                        <a:pt x="5917565" y="5690235"/>
                      </a:cubicBezTo>
                      <a:cubicBezTo>
                        <a:pt x="5932805" y="5705475"/>
                        <a:pt x="5932805" y="5728335"/>
                        <a:pt x="5917565" y="5743702"/>
                      </a:cubicBezTo>
                      <a:cubicBezTo>
                        <a:pt x="5909945" y="5751322"/>
                        <a:pt x="5902325" y="5751322"/>
                        <a:pt x="5887085" y="5751322"/>
                      </a:cubicBezTo>
                      <a:cubicBezTo>
                        <a:pt x="5879465" y="5751322"/>
                        <a:pt x="5871845" y="5751322"/>
                        <a:pt x="5864225" y="5743702"/>
                      </a:cubicBezTo>
                      <a:close/>
                      <a:moveTo>
                        <a:pt x="899795" y="5728462"/>
                      </a:moveTo>
                      <a:cubicBezTo>
                        <a:pt x="884555" y="5713222"/>
                        <a:pt x="892175" y="5690362"/>
                        <a:pt x="907415" y="5674995"/>
                      </a:cubicBezTo>
                      <a:cubicBezTo>
                        <a:pt x="922655" y="5659755"/>
                        <a:pt x="945515" y="5659755"/>
                        <a:pt x="960755" y="5674995"/>
                      </a:cubicBezTo>
                      <a:cubicBezTo>
                        <a:pt x="975995" y="5690235"/>
                        <a:pt x="968375" y="5713095"/>
                        <a:pt x="953135" y="5728462"/>
                      </a:cubicBezTo>
                      <a:cubicBezTo>
                        <a:pt x="945515" y="5736082"/>
                        <a:pt x="937895" y="5736082"/>
                        <a:pt x="930275" y="5736082"/>
                      </a:cubicBezTo>
                      <a:cubicBezTo>
                        <a:pt x="922655" y="5736082"/>
                        <a:pt x="907415" y="5736082"/>
                        <a:pt x="899795" y="5728462"/>
                      </a:cubicBezTo>
                      <a:close/>
                      <a:moveTo>
                        <a:pt x="6009132" y="5583555"/>
                      </a:moveTo>
                      <a:cubicBezTo>
                        <a:pt x="5986272" y="5568315"/>
                        <a:pt x="5986272" y="5545455"/>
                        <a:pt x="6001512" y="5530088"/>
                      </a:cubicBezTo>
                      <a:cubicBezTo>
                        <a:pt x="6016752" y="5514848"/>
                        <a:pt x="6039612" y="5514848"/>
                        <a:pt x="6054852" y="5522468"/>
                      </a:cubicBezTo>
                      <a:cubicBezTo>
                        <a:pt x="6070092" y="5537708"/>
                        <a:pt x="6070092" y="5560568"/>
                        <a:pt x="6062472" y="5575935"/>
                      </a:cubicBezTo>
                      <a:cubicBezTo>
                        <a:pt x="6054852" y="5591175"/>
                        <a:pt x="6039612" y="5591175"/>
                        <a:pt x="6031992" y="5591175"/>
                      </a:cubicBezTo>
                      <a:cubicBezTo>
                        <a:pt x="6024372" y="5591175"/>
                        <a:pt x="6009132" y="5591175"/>
                        <a:pt x="6009132" y="5583555"/>
                      </a:cubicBezTo>
                      <a:close/>
                      <a:moveTo>
                        <a:pt x="762508" y="5560695"/>
                      </a:moveTo>
                      <a:cubicBezTo>
                        <a:pt x="747268" y="5545455"/>
                        <a:pt x="747268" y="5522595"/>
                        <a:pt x="762508" y="5507228"/>
                      </a:cubicBezTo>
                      <a:cubicBezTo>
                        <a:pt x="785368" y="5499608"/>
                        <a:pt x="808228" y="5499608"/>
                        <a:pt x="823468" y="5514848"/>
                      </a:cubicBezTo>
                      <a:cubicBezTo>
                        <a:pt x="831088" y="5530088"/>
                        <a:pt x="831088" y="5552948"/>
                        <a:pt x="815848" y="5568315"/>
                      </a:cubicBezTo>
                      <a:cubicBezTo>
                        <a:pt x="808228" y="5575935"/>
                        <a:pt x="800608" y="5575935"/>
                        <a:pt x="792988" y="5575935"/>
                      </a:cubicBezTo>
                      <a:cubicBezTo>
                        <a:pt x="777748" y="5575935"/>
                        <a:pt x="770128" y="5575935"/>
                        <a:pt x="762508" y="5560695"/>
                      </a:cubicBezTo>
                      <a:close/>
                      <a:moveTo>
                        <a:pt x="6138799" y="5415788"/>
                      </a:moveTo>
                      <a:cubicBezTo>
                        <a:pt x="6123559" y="5400548"/>
                        <a:pt x="6115939" y="5377688"/>
                        <a:pt x="6131179" y="5362321"/>
                      </a:cubicBezTo>
                      <a:cubicBezTo>
                        <a:pt x="6138799" y="5347081"/>
                        <a:pt x="6161659" y="5339461"/>
                        <a:pt x="6184519" y="5354701"/>
                      </a:cubicBezTo>
                      <a:cubicBezTo>
                        <a:pt x="6199759" y="5369941"/>
                        <a:pt x="6199759" y="5392801"/>
                        <a:pt x="6192139" y="5408168"/>
                      </a:cubicBezTo>
                      <a:cubicBezTo>
                        <a:pt x="6184519" y="5415788"/>
                        <a:pt x="6169279" y="5423408"/>
                        <a:pt x="6161659" y="5423408"/>
                      </a:cubicBezTo>
                      <a:cubicBezTo>
                        <a:pt x="6154039" y="5423408"/>
                        <a:pt x="6146419" y="5423408"/>
                        <a:pt x="6138799" y="5415788"/>
                      </a:cubicBezTo>
                      <a:close/>
                      <a:moveTo>
                        <a:pt x="632841" y="5392928"/>
                      </a:moveTo>
                      <a:cubicBezTo>
                        <a:pt x="617601" y="5370068"/>
                        <a:pt x="625221" y="5347208"/>
                        <a:pt x="640461" y="5339461"/>
                      </a:cubicBezTo>
                      <a:cubicBezTo>
                        <a:pt x="655701" y="5324221"/>
                        <a:pt x="678561" y="5331841"/>
                        <a:pt x="693801" y="5347081"/>
                      </a:cubicBezTo>
                      <a:cubicBezTo>
                        <a:pt x="701421" y="5362321"/>
                        <a:pt x="701421" y="5385181"/>
                        <a:pt x="686181" y="5400548"/>
                      </a:cubicBezTo>
                      <a:cubicBezTo>
                        <a:pt x="678561" y="5408168"/>
                        <a:pt x="670941" y="5408168"/>
                        <a:pt x="663321" y="5408168"/>
                      </a:cubicBezTo>
                      <a:cubicBezTo>
                        <a:pt x="648081" y="5408168"/>
                        <a:pt x="640461" y="5400548"/>
                        <a:pt x="632841" y="5392928"/>
                      </a:cubicBezTo>
                      <a:close/>
                      <a:moveTo>
                        <a:pt x="6260719" y="5240401"/>
                      </a:moveTo>
                      <a:cubicBezTo>
                        <a:pt x="6237859" y="5225161"/>
                        <a:pt x="6237859" y="5202301"/>
                        <a:pt x="6245479" y="5186934"/>
                      </a:cubicBezTo>
                      <a:cubicBezTo>
                        <a:pt x="6260719" y="5171694"/>
                        <a:pt x="6283579" y="5164074"/>
                        <a:pt x="6298819" y="5171694"/>
                      </a:cubicBezTo>
                      <a:cubicBezTo>
                        <a:pt x="6314059" y="5186934"/>
                        <a:pt x="6321679" y="5209794"/>
                        <a:pt x="6314059" y="5225161"/>
                      </a:cubicBezTo>
                      <a:cubicBezTo>
                        <a:pt x="6306439" y="5240401"/>
                        <a:pt x="6291199" y="5248021"/>
                        <a:pt x="6275959" y="5248021"/>
                      </a:cubicBezTo>
                      <a:cubicBezTo>
                        <a:pt x="6275959" y="5248021"/>
                        <a:pt x="6268339" y="5240401"/>
                        <a:pt x="6260719" y="5240401"/>
                      </a:cubicBezTo>
                      <a:close/>
                      <a:moveTo>
                        <a:pt x="510794" y="5209921"/>
                      </a:moveTo>
                      <a:cubicBezTo>
                        <a:pt x="495554" y="5194681"/>
                        <a:pt x="503174" y="5171821"/>
                        <a:pt x="526034" y="5156454"/>
                      </a:cubicBezTo>
                      <a:cubicBezTo>
                        <a:pt x="541274" y="5148834"/>
                        <a:pt x="564134" y="5148834"/>
                        <a:pt x="571754" y="5171694"/>
                      </a:cubicBezTo>
                      <a:cubicBezTo>
                        <a:pt x="586994" y="5186934"/>
                        <a:pt x="579374" y="5209794"/>
                        <a:pt x="564134" y="5225161"/>
                      </a:cubicBezTo>
                      <a:cubicBezTo>
                        <a:pt x="556514" y="5225161"/>
                        <a:pt x="548894" y="5225161"/>
                        <a:pt x="541274" y="5225161"/>
                      </a:cubicBezTo>
                      <a:cubicBezTo>
                        <a:pt x="526034" y="5225161"/>
                        <a:pt x="518414" y="5225161"/>
                        <a:pt x="510794" y="5209921"/>
                      </a:cubicBezTo>
                      <a:close/>
                      <a:moveTo>
                        <a:pt x="6367526" y="5057394"/>
                      </a:moveTo>
                      <a:cubicBezTo>
                        <a:pt x="6352286" y="5042154"/>
                        <a:pt x="6344666" y="5019294"/>
                        <a:pt x="6352286" y="5003927"/>
                      </a:cubicBezTo>
                      <a:cubicBezTo>
                        <a:pt x="6367526" y="4988687"/>
                        <a:pt x="6390386" y="4981067"/>
                        <a:pt x="6405626" y="4988687"/>
                      </a:cubicBezTo>
                      <a:cubicBezTo>
                        <a:pt x="6420866" y="4996307"/>
                        <a:pt x="6428486" y="5019167"/>
                        <a:pt x="6420866" y="5042154"/>
                      </a:cubicBezTo>
                      <a:cubicBezTo>
                        <a:pt x="6413246" y="5049774"/>
                        <a:pt x="6398006" y="5057394"/>
                        <a:pt x="6390386" y="5057394"/>
                      </a:cubicBezTo>
                      <a:cubicBezTo>
                        <a:pt x="6382766" y="5057394"/>
                        <a:pt x="6375146" y="5057394"/>
                        <a:pt x="6367526" y="5057394"/>
                      </a:cubicBezTo>
                      <a:close/>
                      <a:moveTo>
                        <a:pt x="404114" y="5019294"/>
                      </a:moveTo>
                      <a:cubicBezTo>
                        <a:pt x="388874" y="5004054"/>
                        <a:pt x="396494" y="4981194"/>
                        <a:pt x="419354" y="4973574"/>
                      </a:cubicBezTo>
                      <a:cubicBezTo>
                        <a:pt x="434594" y="4958334"/>
                        <a:pt x="457454" y="4965954"/>
                        <a:pt x="472694" y="4988814"/>
                      </a:cubicBezTo>
                      <a:cubicBezTo>
                        <a:pt x="480314" y="5004054"/>
                        <a:pt x="472694" y="5026914"/>
                        <a:pt x="449834" y="5034534"/>
                      </a:cubicBezTo>
                      <a:cubicBezTo>
                        <a:pt x="449834" y="5042154"/>
                        <a:pt x="442214" y="5042154"/>
                        <a:pt x="434594" y="5042154"/>
                      </a:cubicBezTo>
                      <a:cubicBezTo>
                        <a:pt x="419354" y="5042154"/>
                        <a:pt x="411734" y="5034534"/>
                        <a:pt x="404114" y="5019294"/>
                      </a:cubicBezTo>
                      <a:close/>
                      <a:moveTo>
                        <a:pt x="6466713" y="4866767"/>
                      </a:moveTo>
                      <a:cubicBezTo>
                        <a:pt x="6451473" y="4859147"/>
                        <a:pt x="6436233" y="4836287"/>
                        <a:pt x="6451473" y="4813300"/>
                      </a:cubicBezTo>
                      <a:cubicBezTo>
                        <a:pt x="6459093" y="4798060"/>
                        <a:pt x="6481953" y="4790440"/>
                        <a:pt x="6497193" y="4798060"/>
                      </a:cubicBezTo>
                      <a:cubicBezTo>
                        <a:pt x="6520053" y="4805680"/>
                        <a:pt x="6527673" y="4828540"/>
                        <a:pt x="6520053" y="4843780"/>
                      </a:cubicBezTo>
                      <a:cubicBezTo>
                        <a:pt x="6512433" y="4859020"/>
                        <a:pt x="6497193" y="4866640"/>
                        <a:pt x="6481953" y="4866640"/>
                      </a:cubicBezTo>
                      <a:cubicBezTo>
                        <a:pt x="6474333" y="4866640"/>
                        <a:pt x="6474333" y="4866640"/>
                        <a:pt x="6466713" y="4866640"/>
                      </a:cubicBezTo>
                      <a:close/>
                      <a:moveTo>
                        <a:pt x="305054" y="4828540"/>
                      </a:moveTo>
                      <a:cubicBezTo>
                        <a:pt x="297434" y="4805680"/>
                        <a:pt x="305054" y="4782820"/>
                        <a:pt x="327914" y="4775073"/>
                      </a:cubicBezTo>
                      <a:cubicBezTo>
                        <a:pt x="343154" y="4767453"/>
                        <a:pt x="366014" y="4775073"/>
                        <a:pt x="373634" y="4797933"/>
                      </a:cubicBezTo>
                      <a:cubicBezTo>
                        <a:pt x="381254" y="4813173"/>
                        <a:pt x="373634" y="4836033"/>
                        <a:pt x="358394" y="4843653"/>
                      </a:cubicBezTo>
                      <a:cubicBezTo>
                        <a:pt x="350774" y="4851273"/>
                        <a:pt x="343154" y="4851273"/>
                        <a:pt x="343154" y="4851273"/>
                      </a:cubicBezTo>
                      <a:cubicBezTo>
                        <a:pt x="327914" y="4851273"/>
                        <a:pt x="312674" y="4843653"/>
                        <a:pt x="305054" y="4828413"/>
                      </a:cubicBezTo>
                      <a:close/>
                      <a:moveTo>
                        <a:pt x="6550660" y="4668520"/>
                      </a:moveTo>
                      <a:cubicBezTo>
                        <a:pt x="6535420" y="4660900"/>
                        <a:pt x="6520180" y="4638040"/>
                        <a:pt x="6527800" y="4622800"/>
                      </a:cubicBezTo>
                      <a:cubicBezTo>
                        <a:pt x="6535420" y="4599940"/>
                        <a:pt x="6558280" y="4592320"/>
                        <a:pt x="6581140" y="4599940"/>
                      </a:cubicBezTo>
                      <a:cubicBezTo>
                        <a:pt x="6604000" y="4607560"/>
                        <a:pt x="6611620" y="4630420"/>
                        <a:pt x="6604000" y="4645660"/>
                      </a:cubicBezTo>
                      <a:cubicBezTo>
                        <a:pt x="6596380" y="4660900"/>
                        <a:pt x="6581140" y="4668520"/>
                        <a:pt x="6565900" y="4668520"/>
                      </a:cubicBezTo>
                      <a:cubicBezTo>
                        <a:pt x="6565900" y="4668520"/>
                        <a:pt x="6558280" y="4668520"/>
                        <a:pt x="6550660" y="4668520"/>
                      </a:cubicBezTo>
                      <a:close/>
                      <a:moveTo>
                        <a:pt x="221107" y="4630420"/>
                      </a:moveTo>
                      <a:cubicBezTo>
                        <a:pt x="213487" y="4607560"/>
                        <a:pt x="228727" y="4584700"/>
                        <a:pt x="243967" y="4576953"/>
                      </a:cubicBezTo>
                      <a:cubicBezTo>
                        <a:pt x="266827" y="4569333"/>
                        <a:pt x="289687" y="4584573"/>
                        <a:pt x="297307" y="4599813"/>
                      </a:cubicBezTo>
                      <a:cubicBezTo>
                        <a:pt x="304927" y="4622673"/>
                        <a:pt x="289687" y="4645533"/>
                        <a:pt x="274447" y="4653280"/>
                      </a:cubicBezTo>
                      <a:cubicBezTo>
                        <a:pt x="266827" y="4653280"/>
                        <a:pt x="266827" y="4653280"/>
                        <a:pt x="259207" y="4653280"/>
                      </a:cubicBezTo>
                      <a:cubicBezTo>
                        <a:pt x="243967" y="4653280"/>
                        <a:pt x="228727" y="4645660"/>
                        <a:pt x="221107" y="4630420"/>
                      </a:cubicBezTo>
                      <a:close/>
                      <a:moveTo>
                        <a:pt x="6626860" y="4470146"/>
                      </a:moveTo>
                      <a:cubicBezTo>
                        <a:pt x="6604000" y="4462526"/>
                        <a:pt x="6596380" y="4439666"/>
                        <a:pt x="6604000" y="4416679"/>
                      </a:cubicBezTo>
                      <a:cubicBezTo>
                        <a:pt x="6604000" y="4401439"/>
                        <a:pt x="6626860" y="4386199"/>
                        <a:pt x="6649720" y="4393819"/>
                      </a:cubicBezTo>
                      <a:cubicBezTo>
                        <a:pt x="6672580" y="4401439"/>
                        <a:pt x="6680200" y="4424299"/>
                        <a:pt x="6672580" y="4439539"/>
                      </a:cubicBezTo>
                      <a:cubicBezTo>
                        <a:pt x="6672580" y="4454779"/>
                        <a:pt x="6657340" y="4470019"/>
                        <a:pt x="6634480" y="4470019"/>
                      </a:cubicBezTo>
                      <a:cubicBezTo>
                        <a:pt x="6634480" y="4470019"/>
                        <a:pt x="6626860" y="4470019"/>
                        <a:pt x="6626860" y="4470019"/>
                      </a:cubicBezTo>
                      <a:close/>
                      <a:moveTo>
                        <a:pt x="152527" y="4424299"/>
                      </a:moveTo>
                      <a:cubicBezTo>
                        <a:pt x="144907" y="4401439"/>
                        <a:pt x="160147" y="4378579"/>
                        <a:pt x="175387" y="4378579"/>
                      </a:cubicBezTo>
                      <a:cubicBezTo>
                        <a:pt x="198247" y="4370959"/>
                        <a:pt x="221107" y="4378579"/>
                        <a:pt x="228727" y="4401439"/>
                      </a:cubicBezTo>
                      <a:cubicBezTo>
                        <a:pt x="228727" y="4424299"/>
                        <a:pt x="221107" y="4439539"/>
                        <a:pt x="198247" y="4447159"/>
                      </a:cubicBezTo>
                      <a:cubicBezTo>
                        <a:pt x="198247" y="4447159"/>
                        <a:pt x="190627" y="4447159"/>
                        <a:pt x="190627" y="4447159"/>
                      </a:cubicBezTo>
                      <a:cubicBezTo>
                        <a:pt x="175387" y="4447159"/>
                        <a:pt x="160147" y="4439539"/>
                        <a:pt x="152527" y="4424299"/>
                      </a:cubicBezTo>
                      <a:close/>
                      <a:moveTo>
                        <a:pt x="6687947" y="4264025"/>
                      </a:moveTo>
                      <a:cubicBezTo>
                        <a:pt x="6665086" y="4256405"/>
                        <a:pt x="6649847" y="4233545"/>
                        <a:pt x="6657467" y="4218305"/>
                      </a:cubicBezTo>
                      <a:cubicBezTo>
                        <a:pt x="6665086" y="4195445"/>
                        <a:pt x="6680326" y="4180205"/>
                        <a:pt x="6703186" y="4187825"/>
                      </a:cubicBezTo>
                      <a:cubicBezTo>
                        <a:pt x="6726047" y="4195445"/>
                        <a:pt x="6733667" y="4210685"/>
                        <a:pt x="6733667" y="4233545"/>
                      </a:cubicBezTo>
                      <a:cubicBezTo>
                        <a:pt x="6726047" y="4248785"/>
                        <a:pt x="6710807" y="4264025"/>
                        <a:pt x="6695567" y="4264025"/>
                      </a:cubicBezTo>
                      <a:cubicBezTo>
                        <a:pt x="6695567" y="4264025"/>
                        <a:pt x="6687947" y="4264025"/>
                        <a:pt x="6687947" y="4264025"/>
                      </a:cubicBezTo>
                      <a:close/>
                      <a:moveTo>
                        <a:pt x="99187" y="4210812"/>
                      </a:moveTo>
                      <a:cubicBezTo>
                        <a:pt x="91567" y="4195572"/>
                        <a:pt x="106807" y="4172712"/>
                        <a:pt x="122047" y="4165092"/>
                      </a:cubicBezTo>
                      <a:cubicBezTo>
                        <a:pt x="144907" y="4165092"/>
                        <a:pt x="167767" y="4172712"/>
                        <a:pt x="167767" y="4195572"/>
                      </a:cubicBezTo>
                      <a:cubicBezTo>
                        <a:pt x="175387" y="4218432"/>
                        <a:pt x="160147" y="4241292"/>
                        <a:pt x="144907" y="4241292"/>
                      </a:cubicBezTo>
                      <a:cubicBezTo>
                        <a:pt x="137287" y="4241292"/>
                        <a:pt x="137287" y="4241292"/>
                        <a:pt x="129667" y="4241292"/>
                      </a:cubicBezTo>
                      <a:cubicBezTo>
                        <a:pt x="114427" y="4241292"/>
                        <a:pt x="99187" y="4233672"/>
                        <a:pt x="99187" y="4210812"/>
                      </a:cubicBezTo>
                      <a:close/>
                      <a:moveTo>
                        <a:pt x="6733667" y="4050538"/>
                      </a:moveTo>
                      <a:cubicBezTo>
                        <a:pt x="6710807" y="4050538"/>
                        <a:pt x="6695567" y="4027678"/>
                        <a:pt x="6703187" y="4004818"/>
                      </a:cubicBezTo>
                      <a:cubicBezTo>
                        <a:pt x="6703187" y="3989578"/>
                        <a:pt x="6726048" y="3974338"/>
                        <a:pt x="6748907" y="3974338"/>
                      </a:cubicBezTo>
                      <a:cubicBezTo>
                        <a:pt x="6764148" y="3981958"/>
                        <a:pt x="6779387" y="3997198"/>
                        <a:pt x="6779387" y="4020058"/>
                      </a:cubicBezTo>
                      <a:cubicBezTo>
                        <a:pt x="6771767" y="4042918"/>
                        <a:pt x="6756527" y="4050538"/>
                        <a:pt x="6741287" y="4050538"/>
                      </a:cubicBezTo>
                      <a:cubicBezTo>
                        <a:pt x="6741287" y="4050538"/>
                        <a:pt x="6733667" y="4050538"/>
                        <a:pt x="6733667" y="4050538"/>
                      </a:cubicBezTo>
                      <a:close/>
                      <a:moveTo>
                        <a:pt x="53340" y="4004818"/>
                      </a:moveTo>
                      <a:cubicBezTo>
                        <a:pt x="45720" y="3981958"/>
                        <a:pt x="60960" y="3959098"/>
                        <a:pt x="83820" y="3959098"/>
                      </a:cubicBezTo>
                      <a:cubicBezTo>
                        <a:pt x="106680" y="3951478"/>
                        <a:pt x="121920" y="3966718"/>
                        <a:pt x="129540" y="3989578"/>
                      </a:cubicBezTo>
                      <a:cubicBezTo>
                        <a:pt x="129540" y="4012438"/>
                        <a:pt x="114300" y="4027678"/>
                        <a:pt x="99060" y="4035298"/>
                      </a:cubicBezTo>
                      <a:cubicBezTo>
                        <a:pt x="91440" y="4035298"/>
                        <a:pt x="91440" y="4035298"/>
                        <a:pt x="91440" y="4035298"/>
                      </a:cubicBezTo>
                      <a:cubicBezTo>
                        <a:pt x="68580" y="4035298"/>
                        <a:pt x="53340" y="4020058"/>
                        <a:pt x="53340" y="4004818"/>
                      </a:cubicBezTo>
                      <a:close/>
                      <a:moveTo>
                        <a:pt x="6764147" y="3836924"/>
                      </a:moveTo>
                      <a:cubicBezTo>
                        <a:pt x="6748907" y="3836924"/>
                        <a:pt x="6733667" y="3821684"/>
                        <a:pt x="6733667" y="3798824"/>
                      </a:cubicBezTo>
                      <a:cubicBezTo>
                        <a:pt x="6733667" y="3775964"/>
                        <a:pt x="6756526" y="3760724"/>
                        <a:pt x="6771767" y="3768344"/>
                      </a:cubicBezTo>
                      <a:cubicBezTo>
                        <a:pt x="6794626" y="3768344"/>
                        <a:pt x="6809867" y="3783584"/>
                        <a:pt x="6809867" y="3806444"/>
                      </a:cubicBezTo>
                      <a:cubicBezTo>
                        <a:pt x="6809867" y="3829304"/>
                        <a:pt x="6787007" y="3844544"/>
                        <a:pt x="6771767" y="3844544"/>
                      </a:cubicBezTo>
                      <a:cubicBezTo>
                        <a:pt x="6771767" y="3844544"/>
                        <a:pt x="6764147" y="3836924"/>
                        <a:pt x="6764147" y="3836924"/>
                      </a:cubicBezTo>
                      <a:close/>
                      <a:moveTo>
                        <a:pt x="22860" y="3791204"/>
                      </a:moveTo>
                      <a:cubicBezTo>
                        <a:pt x="22860" y="3768344"/>
                        <a:pt x="38100" y="3745484"/>
                        <a:pt x="53340" y="3745484"/>
                      </a:cubicBezTo>
                      <a:cubicBezTo>
                        <a:pt x="76200" y="3745484"/>
                        <a:pt x="99060" y="3760724"/>
                        <a:pt x="99060" y="3775964"/>
                      </a:cubicBezTo>
                      <a:cubicBezTo>
                        <a:pt x="99060" y="3798824"/>
                        <a:pt x="83820" y="3821684"/>
                        <a:pt x="60960" y="3821684"/>
                      </a:cubicBezTo>
                      <a:cubicBezTo>
                        <a:pt x="38100" y="3821684"/>
                        <a:pt x="22860" y="3806444"/>
                        <a:pt x="22860" y="3791204"/>
                      </a:cubicBezTo>
                      <a:close/>
                      <a:moveTo>
                        <a:pt x="6787007" y="3623310"/>
                      </a:moveTo>
                      <a:cubicBezTo>
                        <a:pt x="6764147" y="3623310"/>
                        <a:pt x="6748907" y="3608070"/>
                        <a:pt x="6748907" y="3585210"/>
                      </a:cubicBezTo>
                      <a:cubicBezTo>
                        <a:pt x="6748907" y="3562350"/>
                        <a:pt x="6771767" y="3547110"/>
                        <a:pt x="6787007" y="3554730"/>
                      </a:cubicBezTo>
                      <a:cubicBezTo>
                        <a:pt x="6809867" y="3554730"/>
                        <a:pt x="6825107" y="3569970"/>
                        <a:pt x="6825107" y="3592830"/>
                      </a:cubicBezTo>
                      <a:cubicBezTo>
                        <a:pt x="6825107" y="3608070"/>
                        <a:pt x="6809867" y="3630930"/>
                        <a:pt x="6787007" y="3630930"/>
                      </a:cubicBezTo>
                      <a:cubicBezTo>
                        <a:pt x="6787007" y="3630930"/>
                        <a:pt x="6787007" y="3630930"/>
                        <a:pt x="6787007" y="3623310"/>
                      </a:cubicBezTo>
                      <a:close/>
                      <a:moveTo>
                        <a:pt x="7620" y="3569970"/>
                      </a:moveTo>
                      <a:cubicBezTo>
                        <a:pt x="7620" y="3547110"/>
                        <a:pt x="22860" y="3531870"/>
                        <a:pt x="45720" y="3531870"/>
                      </a:cubicBezTo>
                      <a:cubicBezTo>
                        <a:pt x="60960" y="3531870"/>
                        <a:pt x="83820" y="3547110"/>
                        <a:pt x="83820" y="3569970"/>
                      </a:cubicBezTo>
                      <a:cubicBezTo>
                        <a:pt x="83820" y="3592830"/>
                        <a:pt x="68580" y="3608070"/>
                        <a:pt x="45720" y="3608070"/>
                      </a:cubicBezTo>
                      <a:cubicBezTo>
                        <a:pt x="22860" y="3608070"/>
                        <a:pt x="7620" y="3592830"/>
                        <a:pt x="7620" y="3569970"/>
                      </a:cubicBezTo>
                      <a:close/>
                      <a:moveTo>
                        <a:pt x="6756526" y="3371596"/>
                      </a:moveTo>
                      <a:cubicBezTo>
                        <a:pt x="6756526" y="3356356"/>
                        <a:pt x="6771767" y="3333496"/>
                        <a:pt x="6794626" y="3333496"/>
                      </a:cubicBezTo>
                      <a:cubicBezTo>
                        <a:pt x="6809867" y="3333496"/>
                        <a:pt x="6832726" y="3356356"/>
                        <a:pt x="6832726" y="3371596"/>
                      </a:cubicBezTo>
                      <a:cubicBezTo>
                        <a:pt x="6832726" y="3394456"/>
                        <a:pt x="6809867" y="3409696"/>
                        <a:pt x="6794626" y="3409696"/>
                      </a:cubicBezTo>
                      <a:cubicBezTo>
                        <a:pt x="6771767" y="3409696"/>
                        <a:pt x="6756526" y="3394456"/>
                        <a:pt x="6756526" y="3371596"/>
                      </a:cubicBezTo>
                      <a:close/>
                      <a:moveTo>
                        <a:pt x="38100" y="3394456"/>
                      </a:moveTo>
                      <a:cubicBezTo>
                        <a:pt x="22860" y="3394456"/>
                        <a:pt x="0" y="3379216"/>
                        <a:pt x="0" y="3356356"/>
                      </a:cubicBezTo>
                      <a:cubicBezTo>
                        <a:pt x="0" y="3333496"/>
                        <a:pt x="22860" y="3318256"/>
                        <a:pt x="38100" y="3318256"/>
                      </a:cubicBezTo>
                      <a:cubicBezTo>
                        <a:pt x="60960" y="3318256"/>
                        <a:pt x="76200" y="3333496"/>
                        <a:pt x="76200" y="3356356"/>
                      </a:cubicBezTo>
                      <a:cubicBezTo>
                        <a:pt x="76200" y="3379216"/>
                        <a:pt x="60960" y="3394456"/>
                        <a:pt x="38100" y="3394456"/>
                      </a:cubicBezTo>
                      <a:close/>
                      <a:moveTo>
                        <a:pt x="6741287" y="3165602"/>
                      </a:moveTo>
                      <a:cubicBezTo>
                        <a:pt x="6741287" y="3142742"/>
                        <a:pt x="6756527" y="3127502"/>
                        <a:pt x="6779387" y="3119882"/>
                      </a:cubicBezTo>
                      <a:cubicBezTo>
                        <a:pt x="6802247" y="3119882"/>
                        <a:pt x="6817487" y="3135122"/>
                        <a:pt x="6817487" y="3157982"/>
                      </a:cubicBezTo>
                      <a:cubicBezTo>
                        <a:pt x="6825107" y="3180842"/>
                        <a:pt x="6809867" y="3196082"/>
                        <a:pt x="6787007" y="3196082"/>
                      </a:cubicBezTo>
                      <a:cubicBezTo>
                        <a:pt x="6787007" y="3196082"/>
                        <a:pt x="6787007" y="3196082"/>
                        <a:pt x="6779387" y="3196082"/>
                      </a:cubicBezTo>
                      <a:cubicBezTo>
                        <a:pt x="6764147" y="3196082"/>
                        <a:pt x="6748907" y="3180842"/>
                        <a:pt x="6741287" y="3165602"/>
                      </a:cubicBezTo>
                      <a:close/>
                      <a:moveTo>
                        <a:pt x="45720" y="3180842"/>
                      </a:moveTo>
                      <a:cubicBezTo>
                        <a:pt x="30480" y="3180842"/>
                        <a:pt x="15240" y="3157982"/>
                        <a:pt x="15240" y="3135122"/>
                      </a:cubicBezTo>
                      <a:cubicBezTo>
                        <a:pt x="15240" y="3119882"/>
                        <a:pt x="30480" y="3104642"/>
                        <a:pt x="53340" y="3104642"/>
                      </a:cubicBezTo>
                      <a:cubicBezTo>
                        <a:pt x="76200" y="3104642"/>
                        <a:pt x="91440" y="3119882"/>
                        <a:pt x="91440" y="3142742"/>
                      </a:cubicBezTo>
                      <a:cubicBezTo>
                        <a:pt x="91440" y="3165602"/>
                        <a:pt x="68580" y="3180842"/>
                        <a:pt x="53340" y="3180842"/>
                      </a:cubicBezTo>
                      <a:cubicBezTo>
                        <a:pt x="53340" y="3180842"/>
                        <a:pt x="45720" y="3180842"/>
                        <a:pt x="45720" y="3180842"/>
                      </a:cubicBezTo>
                      <a:close/>
                      <a:moveTo>
                        <a:pt x="6718426" y="2951988"/>
                      </a:moveTo>
                      <a:cubicBezTo>
                        <a:pt x="6718426" y="2929128"/>
                        <a:pt x="6733667" y="2913888"/>
                        <a:pt x="6756526" y="2906268"/>
                      </a:cubicBezTo>
                      <a:cubicBezTo>
                        <a:pt x="6771767" y="2906268"/>
                        <a:pt x="6794626" y="2921508"/>
                        <a:pt x="6794626" y="2944368"/>
                      </a:cubicBezTo>
                      <a:cubicBezTo>
                        <a:pt x="6802247" y="2959608"/>
                        <a:pt x="6787007" y="2982468"/>
                        <a:pt x="6764147" y="2982468"/>
                      </a:cubicBezTo>
                      <a:cubicBezTo>
                        <a:pt x="6764147" y="2982468"/>
                        <a:pt x="6764147" y="2982468"/>
                        <a:pt x="6756526" y="2982468"/>
                      </a:cubicBezTo>
                      <a:cubicBezTo>
                        <a:pt x="6741287" y="2982468"/>
                        <a:pt x="6726047" y="2974848"/>
                        <a:pt x="6718426" y="2951988"/>
                      </a:cubicBezTo>
                      <a:close/>
                      <a:moveTo>
                        <a:pt x="68580" y="2967228"/>
                      </a:moveTo>
                      <a:cubicBezTo>
                        <a:pt x="45720" y="2959608"/>
                        <a:pt x="38100" y="2944368"/>
                        <a:pt x="38100" y="2921508"/>
                      </a:cubicBezTo>
                      <a:cubicBezTo>
                        <a:pt x="38100" y="2898648"/>
                        <a:pt x="60960" y="2891028"/>
                        <a:pt x="83820" y="2891028"/>
                      </a:cubicBezTo>
                      <a:cubicBezTo>
                        <a:pt x="99060" y="2891028"/>
                        <a:pt x="114300" y="2913888"/>
                        <a:pt x="114300" y="2936748"/>
                      </a:cubicBezTo>
                      <a:cubicBezTo>
                        <a:pt x="106680" y="2951988"/>
                        <a:pt x="91440" y="2967228"/>
                        <a:pt x="76200" y="2967228"/>
                      </a:cubicBezTo>
                      <a:cubicBezTo>
                        <a:pt x="76200" y="2967228"/>
                        <a:pt x="68580" y="2967228"/>
                        <a:pt x="68580" y="2967228"/>
                      </a:cubicBezTo>
                      <a:close/>
                      <a:moveTo>
                        <a:pt x="6687820" y="2745994"/>
                      </a:moveTo>
                      <a:cubicBezTo>
                        <a:pt x="6680200" y="2723134"/>
                        <a:pt x="6695440" y="2700274"/>
                        <a:pt x="6718300" y="2700274"/>
                      </a:cubicBezTo>
                      <a:cubicBezTo>
                        <a:pt x="6733540" y="2692654"/>
                        <a:pt x="6756400" y="2707894"/>
                        <a:pt x="6764020" y="2730754"/>
                      </a:cubicBezTo>
                      <a:cubicBezTo>
                        <a:pt x="6764020" y="2745994"/>
                        <a:pt x="6748780" y="2768854"/>
                        <a:pt x="6733540" y="2776474"/>
                      </a:cubicBezTo>
                      <a:cubicBezTo>
                        <a:pt x="6725920" y="2776474"/>
                        <a:pt x="6725920" y="2776474"/>
                        <a:pt x="6725920" y="2776474"/>
                      </a:cubicBezTo>
                      <a:cubicBezTo>
                        <a:pt x="6703060" y="2776474"/>
                        <a:pt x="6687820" y="2761234"/>
                        <a:pt x="6687820" y="2745994"/>
                      </a:cubicBezTo>
                      <a:close/>
                      <a:moveTo>
                        <a:pt x="106680" y="2753614"/>
                      </a:moveTo>
                      <a:cubicBezTo>
                        <a:pt x="83820" y="2753614"/>
                        <a:pt x="68580" y="2730754"/>
                        <a:pt x="76200" y="2707894"/>
                      </a:cubicBezTo>
                      <a:cubicBezTo>
                        <a:pt x="76200" y="2685034"/>
                        <a:pt x="99060" y="2677414"/>
                        <a:pt x="121920" y="2677414"/>
                      </a:cubicBezTo>
                      <a:cubicBezTo>
                        <a:pt x="144780" y="2685034"/>
                        <a:pt x="152400" y="2707894"/>
                        <a:pt x="152400" y="2723134"/>
                      </a:cubicBezTo>
                      <a:cubicBezTo>
                        <a:pt x="144780" y="2745994"/>
                        <a:pt x="129540" y="2753614"/>
                        <a:pt x="114300" y="2753614"/>
                      </a:cubicBezTo>
                      <a:cubicBezTo>
                        <a:pt x="106680" y="2753614"/>
                        <a:pt x="106680" y="2753614"/>
                        <a:pt x="106680" y="2753614"/>
                      </a:cubicBezTo>
                      <a:close/>
                      <a:moveTo>
                        <a:pt x="6634480" y="2540000"/>
                      </a:moveTo>
                      <a:cubicBezTo>
                        <a:pt x="6634480" y="2517140"/>
                        <a:pt x="6642100" y="2494280"/>
                        <a:pt x="6664960" y="2494280"/>
                      </a:cubicBezTo>
                      <a:cubicBezTo>
                        <a:pt x="6687820" y="2486660"/>
                        <a:pt x="6703060" y="2494280"/>
                        <a:pt x="6710680" y="2517140"/>
                      </a:cubicBezTo>
                      <a:cubicBezTo>
                        <a:pt x="6718300" y="2540000"/>
                        <a:pt x="6703060" y="2562860"/>
                        <a:pt x="6687820" y="2562860"/>
                      </a:cubicBezTo>
                      <a:cubicBezTo>
                        <a:pt x="6680200" y="2562860"/>
                        <a:pt x="6680200" y="2562860"/>
                        <a:pt x="6672580" y="2562860"/>
                      </a:cubicBezTo>
                      <a:cubicBezTo>
                        <a:pt x="6657340" y="2562860"/>
                        <a:pt x="6642100" y="2555240"/>
                        <a:pt x="6634480" y="2540000"/>
                      </a:cubicBezTo>
                      <a:close/>
                      <a:moveTo>
                        <a:pt x="152527" y="2547620"/>
                      </a:moveTo>
                      <a:cubicBezTo>
                        <a:pt x="129667" y="2540000"/>
                        <a:pt x="122047" y="2517140"/>
                        <a:pt x="129667" y="2501900"/>
                      </a:cubicBezTo>
                      <a:cubicBezTo>
                        <a:pt x="129667" y="2479040"/>
                        <a:pt x="152527" y="2463800"/>
                        <a:pt x="175387" y="2471420"/>
                      </a:cubicBezTo>
                      <a:cubicBezTo>
                        <a:pt x="190627" y="2479040"/>
                        <a:pt x="205867" y="2501900"/>
                        <a:pt x="198247" y="2517140"/>
                      </a:cubicBezTo>
                      <a:cubicBezTo>
                        <a:pt x="198247" y="2532380"/>
                        <a:pt x="183007" y="2547620"/>
                        <a:pt x="167767" y="2547620"/>
                      </a:cubicBezTo>
                      <a:cubicBezTo>
                        <a:pt x="160147" y="2547620"/>
                        <a:pt x="160147" y="2547620"/>
                        <a:pt x="152527" y="2547620"/>
                      </a:cubicBezTo>
                      <a:close/>
                      <a:moveTo>
                        <a:pt x="6573520" y="2334006"/>
                      </a:moveTo>
                      <a:cubicBezTo>
                        <a:pt x="6565900" y="2318766"/>
                        <a:pt x="6581139" y="2295906"/>
                        <a:pt x="6596380" y="2288286"/>
                      </a:cubicBezTo>
                      <a:cubicBezTo>
                        <a:pt x="6619239" y="2280666"/>
                        <a:pt x="6642100" y="2288286"/>
                        <a:pt x="6649720" y="2311146"/>
                      </a:cubicBezTo>
                      <a:cubicBezTo>
                        <a:pt x="6657339" y="2334006"/>
                        <a:pt x="6642100" y="2349246"/>
                        <a:pt x="6626860" y="2356866"/>
                      </a:cubicBezTo>
                      <a:cubicBezTo>
                        <a:pt x="6619239" y="2364486"/>
                        <a:pt x="6611620" y="2364486"/>
                        <a:pt x="6611620" y="2364486"/>
                      </a:cubicBezTo>
                      <a:cubicBezTo>
                        <a:pt x="6596380" y="2364486"/>
                        <a:pt x="6581139" y="2349246"/>
                        <a:pt x="6573520" y="2334006"/>
                      </a:cubicBezTo>
                      <a:close/>
                      <a:moveTo>
                        <a:pt x="213487" y="2341626"/>
                      </a:moveTo>
                      <a:cubicBezTo>
                        <a:pt x="198247" y="2334006"/>
                        <a:pt x="183007" y="2311146"/>
                        <a:pt x="190627" y="2288159"/>
                      </a:cubicBezTo>
                      <a:cubicBezTo>
                        <a:pt x="198247" y="2272919"/>
                        <a:pt x="221107" y="2257679"/>
                        <a:pt x="243967" y="2265299"/>
                      </a:cubicBezTo>
                      <a:cubicBezTo>
                        <a:pt x="259207" y="2272919"/>
                        <a:pt x="274447" y="2295779"/>
                        <a:pt x="266827" y="2318766"/>
                      </a:cubicBezTo>
                      <a:cubicBezTo>
                        <a:pt x="259207" y="2334006"/>
                        <a:pt x="243967" y="2341626"/>
                        <a:pt x="228727" y="2341626"/>
                      </a:cubicBezTo>
                      <a:cubicBezTo>
                        <a:pt x="221107" y="2341626"/>
                        <a:pt x="221107" y="2341626"/>
                        <a:pt x="213487" y="2341626"/>
                      </a:cubicBezTo>
                      <a:close/>
                      <a:moveTo>
                        <a:pt x="6497320" y="2135632"/>
                      </a:moveTo>
                      <a:cubicBezTo>
                        <a:pt x="6489700" y="2120392"/>
                        <a:pt x="6504940" y="2097532"/>
                        <a:pt x="6520180" y="2089912"/>
                      </a:cubicBezTo>
                      <a:cubicBezTo>
                        <a:pt x="6543040" y="2082292"/>
                        <a:pt x="6565900" y="2089912"/>
                        <a:pt x="6573520" y="2105152"/>
                      </a:cubicBezTo>
                      <a:cubicBezTo>
                        <a:pt x="6581140" y="2128012"/>
                        <a:pt x="6565900" y="2150872"/>
                        <a:pt x="6550660" y="2158619"/>
                      </a:cubicBezTo>
                      <a:cubicBezTo>
                        <a:pt x="6543040" y="2158619"/>
                        <a:pt x="6543040" y="2158619"/>
                        <a:pt x="6535420" y="2158619"/>
                      </a:cubicBezTo>
                      <a:cubicBezTo>
                        <a:pt x="6520180" y="2158619"/>
                        <a:pt x="6504940" y="2150999"/>
                        <a:pt x="6497320" y="2135759"/>
                      </a:cubicBezTo>
                      <a:close/>
                      <a:moveTo>
                        <a:pt x="289814" y="2143379"/>
                      </a:moveTo>
                      <a:cubicBezTo>
                        <a:pt x="274574" y="2128139"/>
                        <a:pt x="259334" y="2112899"/>
                        <a:pt x="266954" y="2089912"/>
                      </a:cubicBezTo>
                      <a:cubicBezTo>
                        <a:pt x="274574" y="2067052"/>
                        <a:pt x="297434" y="2059432"/>
                        <a:pt x="320294" y="2067052"/>
                      </a:cubicBezTo>
                      <a:cubicBezTo>
                        <a:pt x="335534" y="2074672"/>
                        <a:pt x="350774" y="2097532"/>
                        <a:pt x="343154" y="2120519"/>
                      </a:cubicBezTo>
                      <a:cubicBezTo>
                        <a:pt x="335534" y="2135759"/>
                        <a:pt x="320294" y="2143379"/>
                        <a:pt x="305054" y="2143379"/>
                      </a:cubicBezTo>
                      <a:cubicBezTo>
                        <a:pt x="297434" y="2143379"/>
                        <a:pt x="297434" y="2143379"/>
                        <a:pt x="289814" y="2143379"/>
                      </a:cubicBezTo>
                      <a:close/>
                      <a:moveTo>
                        <a:pt x="6413373" y="1945005"/>
                      </a:moveTo>
                      <a:cubicBezTo>
                        <a:pt x="6405753" y="1922145"/>
                        <a:pt x="6413373" y="1899285"/>
                        <a:pt x="6428613" y="1891538"/>
                      </a:cubicBezTo>
                      <a:cubicBezTo>
                        <a:pt x="6451473" y="1883918"/>
                        <a:pt x="6474333" y="1891538"/>
                        <a:pt x="6481953" y="1914398"/>
                      </a:cubicBezTo>
                      <a:cubicBezTo>
                        <a:pt x="6489573" y="1929638"/>
                        <a:pt x="6481953" y="1952498"/>
                        <a:pt x="6466713" y="1960118"/>
                      </a:cubicBezTo>
                      <a:cubicBezTo>
                        <a:pt x="6459093" y="1967738"/>
                        <a:pt x="6451473" y="1967738"/>
                        <a:pt x="6443853" y="1967738"/>
                      </a:cubicBezTo>
                      <a:cubicBezTo>
                        <a:pt x="6436233" y="1967738"/>
                        <a:pt x="6420993" y="1960118"/>
                        <a:pt x="6413373" y="1944878"/>
                      </a:cubicBezTo>
                      <a:close/>
                      <a:moveTo>
                        <a:pt x="381254" y="1944878"/>
                      </a:moveTo>
                      <a:cubicBezTo>
                        <a:pt x="358394" y="1937258"/>
                        <a:pt x="350774" y="1914398"/>
                        <a:pt x="358394" y="1891411"/>
                      </a:cubicBezTo>
                      <a:cubicBezTo>
                        <a:pt x="373634" y="1876171"/>
                        <a:pt x="396494" y="1868551"/>
                        <a:pt x="411734" y="1876171"/>
                      </a:cubicBezTo>
                      <a:cubicBezTo>
                        <a:pt x="426974" y="1883791"/>
                        <a:pt x="434594" y="1906651"/>
                        <a:pt x="426974" y="1929638"/>
                      </a:cubicBezTo>
                      <a:cubicBezTo>
                        <a:pt x="419354" y="1937258"/>
                        <a:pt x="411734" y="1944878"/>
                        <a:pt x="396494" y="1944878"/>
                      </a:cubicBezTo>
                      <a:cubicBezTo>
                        <a:pt x="388874" y="1944878"/>
                        <a:pt x="381254" y="1944878"/>
                        <a:pt x="381254" y="1944878"/>
                      </a:cubicBezTo>
                      <a:close/>
                      <a:moveTo>
                        <a:pt x="6314186" y="1754124"/>
                      </a:moveTo>
                      <a:cubicBezTo>
                        <a:pt x="6306566" y="1738884"/>
                        <a:pt x="6306566" y="1716024"/>
                        <a:pt x="6329426" y="1708404"/>
                      </a:cubicBezTo>
                      <a:cubicBezTo>
                        <a:pt x="6344666" y="1693164"/>
                        <a:pt x="6367526" y="1700784"/>
                        <a:pt x="6382766" y="1716024"/>
                      </a:cubicBezTo>
                      <a:cubicBezTo>
                        <a:pt x="6390386" y="1738884"/>
                        <a:pt x="6382766" y="1761744"/>
                        <a:pt x="6367526" y="1769491"/>
                      </a:cubicBezTo>
                      <a:cubicBezTo>
                        <a:pt x="6359906" y="1777111"/>
                        <a:pt x="6352286" y="1777111"/>
                        <a:pt x="6344666" y="1777111"/>
                      </a:cubicBezTo>
                      <a:cubicBezTo>
                        <a:pt x="6329426" y="1777111"/>
                        <a:pt x="6321806" y="1769491"/>
                        <a:pt x="6314186" y="1754251"/>
                      </a:cubicBezTo>
                      <a:close/>
                      <a:moveTo>
                        <a:pt x="480441" y="1754251"/>
                      </a:moveTo>
                      <a:cubicBezTo>
                        <a:pt x="457581" y="1746631"/>
                        <a:pt x="449961" y="1723771"/>
                        <a:pt x="465201" y="1700784"/>
                      </a:cubicBezTo>
                      <a:cubicBezTo>
                        <a:pt x="472821" y="1685544"/>
                        <a:pt x="495681" y="1677924"/>
                        <a:pt x="518541" y="1685544"/>
                      </a:cubicBezTo>
                      <a:cubicBezTo>
                        <a:pt x="533781" y="1700784"/>
                        <a:pt x="541401" y="1723644"/>
                        <a:pt x="526161" y="1739011"/>
                      </a:cubicBezTo>
                      <a:cubicBezTo>
                        <a:pt x="518541" y="1754251"/>
                        <a:pt x="510921" y="1761871"/>
                        <a:pt x="495681" y="1761871"/>
                      </a:cubicBezTo>
                      <a:cubicBezTo>
                        <a:pt x="488061" y="1761871"/>
                        <a:pt x="480441" y="1754251"/>
                        <a:pt x="480441" y="1754251"/>
                      </a:cubicBezTo>
                      <a:close/>
                      <a:moveTo>
                        <a:pt x="6199886" y="1578737"/>
                      </a:moveTo>
                      <a:cubicBezTo>
                        <a:pt x="6199886" y="1571117"/>
                        <a:pt x="6199886" y="1571117"/>
                        <a:pt x="6199886" y="1571117"/>
                      </a:cubicBezTo>
                      <a:cubicBezTo>
                        <a:pt x="6184646" y="1555877"/>
                        <a:pt x="6192266" y="1533017"/>
                        <a:pt x="6207506" y="1517650"/>
                      </a:cubicBezTo>
                      <a:cubicBezTo>
                        <a:pt x="6230366" y="1510030"/>
                        <a:pt x="6253226" y="1510030"/>
                        <a:pt x="6260846" y="1532890"/>
                      </a:cubicBezTo>
                      <a:cubicBezTo>
                        <a:pt x="6268466" y="1532890"/>
                        <a:pt x="6268466" y="1532890"/>
                        <a:pt x="6268466" y="1532890"/>
                      </a:cubicBezTo>
                      <a:cubicBezTo>
                        <a:pt x="6276086" y="1555750"/>
                        <a:pt x="6276086" y="1578610"/>
                        <a:pt x="6253226" y="1586357"/>
                      </a:cubicBezTo>
                      <a:cubicBezTo>
                        <a:pt x="6245606" y="1593977"/>
                        <a:pt x="6237986" y="1593977"/>
                        <a:pt x="6230366" y="1593977"/>
                      </a:cubicBezTo>
                      <a:cubicBezTo>
                        <a:pt x="6222746" y="1593977"/>
                        <a:pt x="6207506" y="1586357"/>
                        <a:pt x="6199886" y="1578737"/>
                      </a:cubicBezTo>
                      <a:close/>
                      <a:moveTo>
                        <a:pt x="587248" y="1571117"/>
                      </a:moveTo>
                      <a:cubicBezTo>
                        <a:pt x="572008" y="1555877"/>
                        <a:pt x="564388" y="1533017"/>
                        <a:pt x="579628" y="1517650"/>
                      </a:cubicBezTo>
                      <a:cubicBezTo>
                        <a:pt x="587248" y="1502410"/>
                        <a:pt x="610108" y="1494790"/>
                        <a:pt x="632968" y="1510030"/>
                      </a:cubicBezTo>
                      <a:cubicBezTo>
                        <a:pt x="648208" y="1517650"/>
                        <a:pt x="655828" y="1540510"/>
                        <a:pt x="640588" y="1563497"/>
                      </a:cubicBezTo>
                      <a:cubicBezTo>
                        <a:pt x="632968" y="1571117"/>
                        <a:pt x="625348" y="1578737"/>
                        <a:pt x="610108" y="1578737"/>
                      </a:cubicBezTo>
                      <a:cubicBezTo>
                        <a:pt x="602488" y="1578737"/>
                        <a:pt x="594868" y="1578737"/>
                        <a:pt x="587248" y="1571117"/>
                      </a:cubicBezTo>
                      <a:close/>
                      <a:moveTo>
                        <a:pt x="6077839" y="1403223"/>
                      </a:moveTo>
                      <a:cubicBezTo>
                        <a:pt x="6062599" y="1380363"/>
                        <a:pt x="6070219" y="1357503"/>
                        <a:pt x="6085459" y="1349756"/>
                      </a:cubicBezTo>
                      <a:cubicBezTo>
                        <a:pt x="6100699" y="1334516"/>
                        <a:pt x="6123559" y="1334516"/>
                        <a:pt x="6138799" y="1357376"/>
                      </a:cubicBezTo>
                      <a:cubicBezTo>
                        <a:pt x="6146419" y="1372616"/>
                        <a:pt x="6146419" y="1395476"/>
                        <a:pt x="6131179" y="1410843"/>
                      </a:cubicBezTo>
                      <a:cubicBezTo>
                        <a:pt x="6123559" y="1410843"/>
                        <a:pt x="6115939" y="1418463"/>
                        <a:pt x="6108319" y="1418463"/>
                      </a:cubicBezTo>
                      <a:cubicBezTo>
                        <a:pt x="6093079" y="1418463"/>
                        <a:pt x="6085459" y="1410843"/>
                        <a:pt x="6077839" y="1403223"/>
                      </a:cubicBezTo>
                      <a:close/>
                      <a:moveTo>
                        <a:pt x="709168" y="1395603"/>
                      </a:moveTo>
                      <a:cubicBezTo>
                        <a:pt x="693928" y="1380363"/>
                        <a:pt x="693928" y="1357503"/>
                        <a:pt x="701548" y="1342136"/>
                      </a:cubicBezTo>
                      <a:cubicBezTo>
                        <a:pt x="716788" y="1326896"/>
                        <a:pt x="739648" y="1319276"/>
                        <a:pt x="754888" y="1334516"/>
                      </a:cubicBezTo>
                      <a:cubicBezTo>
                        <a:pt x="777748" y="1349756"/>
                        <a:pt x="777748" y="1372616"/>
                        <a:pt x="762508" y="1387983"/>
                      </a:cubicBezTo>
                      <a:cubicBezTo>
                        <a:pt x="754888" y="1395603"/>
                        <a:pt x="747268" y="1403223"/>
                        <a:pt x="732028" y="1403223"/>
                      </a:cubicBezTo>
                      <a:cubicBezTo>
                        <a:pt x="724408" y="1403223"/>
                        <a:pt x="716788" y="1403223"/>
                        <a:pt x="709168" y="1395603"/>
                      </a:cubicBezTo>
                      <a:close/>
                      <a:moveTo>
                        <a:pt x="5940552" y="1235456"/>
                      </a:moveTo>
                      <a:cubicBezTo>
                        <a:pt x="5932932" y="1220216"/>
                        <a:pt x="5932932" y="1197356"/>
                        <a:pt x="5948172" y="1181989"/>
                      </a:cubicBezTo>
                      <a:cubicBezTo>
                        <a:pt x="5963412" y="1166749"/>
                        <a:pt x="5986272" y="1166749"/>
                        <a:pt x="6001512" y="1181989"/>
                      </a:cubicBezTo>
                      <a:cubicBezTo>
                        <a:pt x="6016752" y="1204849"/>
                        <a:pt x="6009132" y="1227709"/>
                        <a:pt x="5993892" y="1243076"/>
                      </a:cubicBezTo>
                      <a:cubicBezTo>
                        <a:pt x="5986272" y="1243076"/>
                        <a:pt x="5978652" y="1250696"/>
                        <a:pt x="5971032" y="1250696"/>
                      </a:cubicBezTo>
                      <a:cubicBezTo>
                        <a:pt x="5963412" y="1250696"/>
                        <a:pt x="5948172" y="1243076"/>
                        <a:pt x="5940552" y="1235456"/>
                      </a:cubicBezTo>
                      <a:close/>
                      <a:moveTo>
                        <a:pt x="846455" y="1227836"/>
                      </a:moveTo>
                      <a:cubicBezTo>
                        <a:pt x="831215" y="1212596"/>
                        <a:pt x="831215" y="1189736"/>
                        <a:pt x="838835" y="1174369"/>
                      </a:cubicBezTo>
                      <a:cubicBezTo>
                        <a:pt x="854075" y="1159129"/>
                        <a:pt x="876935" y="1159129"/>
                        <a:pt x="892175" y="1174369"/>
                      </a:cubicBezTo>
                      <a:cubicBezTo>
                        <a:pt x="907415" y="1181989"/>
                        <a:pt x="915035" y="1204849"/>
                        <a:pt x="899795" y="1227836"/>
                      </a:cubicBezTo>
                      <a:cubicBezTo>
                        <a:pt x="892175" y="1235456"/>
                        <a:pt x="884555" y="1235456"/>
                        <a:pt x="869315" y="1235456"/>
                      </a:cubicBezTo>
                      <a:cubicBezTo>
                        <a:pt x="861695" y="1235456"/>
                        <a:pt x="854075" y="1235456"/>
                        <a:pt x="846455" y="1227836"/>
                      </a:cubicBezTo>
                      <a:close/>
                      <a:moveTo>
                        <a:pt x="5803265" y="1082802"/>
                      </a:moveTo>
                      <a:cubicBezTo>
                        <a:pt x="5788025" y="1067562"/>
                        <a:pt x="5788025" y="1037082"/>
                        <a:pt x="5803265" y="1029335"/>
                      </a:cubicBezTo>
                      <a:cubicBezTo>
                        <a:pt x="5818505" y="1014095"/>
                        <a:pt x="5841365" y="1014095"/>
                        <a:pt x="5856605" y="1029335"/>
                      </a:cubicBezTo>
                      <a:cubicBezTo>
                        <a:pt x="5871845" y="1044575"/>
                        <a:pt x="5871845" y="1067435"/>
                        <a:pt x="5856605" y="1082802"/>
                      </a:cubicBezTo>
                      <a:cubicBezTo>
                        <a:pt x="5848985" y="1090422"/>
                        <a:pt x="5833745" y="1090422"/>
                        <a:pt x="5826125" y="1090422"/>
                      </a:cubicBezTo>
                      <a:cubicBezTo>
                        <a:pt x="5818505" y="1090422"/>
                        <a:pt x="5810885" y="1090422"/>
                        <a:pt x="5803265" y="1082802"/>
                      </a:cubicBezTo>
                      <a:close/>
                      <a:moveTo>
                        <a:pt x="991362" y="1067562"/>
                      </a:moveTo>
                      <a:cubicBezTo>
                        <a:pt x="976122" y="1052322"/>
                        <a:pt x="976122" y="1029462"/>
                        <a:pt x="991362" y="1014095"/>
                      </a:cubicBezTo>
                      <a:cubicBezTo>
                        <a:pt x="1006602" y="998855"/>
                        <a:pt x="1029462" y="998855"/>
                        <a:pt x="1044702" y="1014095"/>
                      </a:cubicBezTo>
                      <a:cubicBezTo>
                        <a:pt x="1059942" y="1029335"/>
                        <a:pt x="1059942" y="1052195"/>
                        <a:pt x="1044702" y="1067562"/>
                      </a:cubicBezTo>
                      <a:cubicBezTo>
                        <a:pt x="1037082" y="1075182"/>
                        <a:pt x="1029462" y="1082802"/>
                        <a:pt x="1014222" y="1082802"/>
                      </a:cubicBezTo>
                      <a:cubicBezTo>
                        <a:pt x="1006602" y="1082802"/>
                        <a:pt x="998982" y="1075182"/>
                        <a:pt x="991362" y="1067562"/>
                      </a:cubicBezTo>
                      <a:close/>
                      <a:moveTo>
                        <a:pt x="5643118" y="930275"/>
                      </a:moveTo>
                      <a:cubicBezTo>
                        <a:pt x="5627878" y="922655"/>
                        <a:pt x="5627878" y="892175"/>
                        <a:pt x="5643118" y="876808"/>
                      </a:cubicBezTo>
                      <a:cubicBezTo>
                        <a:pt x="5658358" y="861568"/>
                        <a:pt x="5681218" y="861568"/>
                        <a:pt x="5696458" y="876808"/>
                      </a:cubicBezTo>
                      <a:cubicBezTo>
                        <a:pt x="5711698" y="892048"/>
                        <a:pt x="5711698" y="914908"/>
                        <a:pt x="5704078" y="930275"/>
                      </a:cubicBezTo>
                      <a:cubicBezTo>
                        <a:pt x="5696458" y="937895"/>
                        <a:pt x="5681218" y="945515"/>
                        <a:pt x="5673598" y="945515"/>
                      </a:cubicBezTo>
                      <a:cubicBezTo>
                        <a:pt x="5665978" y="945515"/>
                        <a:pt x="5650738" y="937895"/>
                        <a:pt x="5643118" y="930275"/>
                      </a:cubicBezTo>
                      <a:close/>
                      <a:moveTo>
                        <a:pt x="1143889" y="922655"/>
                      </a:moveTo>
                      <a:cubicBezTo>
                        <a:pt x="1128649" y="907415"/>
                        <a:pt x="1128649" y="876935"/>
                        <a:pt x="1143889" y="869188"/>
                      </a:cubicBezTo>
                      <a:cubicBezTo>
                        <a:pt x="1159129" y="853948"/>
                        <a:pt x="1189609" y="853948"/>
                        <a:pt x="1197229" y="869188"/>
                      </a:cubicBezTo>
                      <a:cubicBezTo>
                        <a:pt x="1212469" y="884428"/>
                        <a:pt x="1212469" y="907288"/>
                        <a:pt x="1197229" y="922655"/>
                      </a:cubicBezTo>
                      <a:cubicBezTo>
                        <a:pt x="1189609" y="930275"/>
                        <a:pt x="1181989" y="930275"/>
                        <a:pt x="1174369" y="930275"/>
                      </a:cubicBezTo>
                      <a:cubicBezTo>
                        <a:pt x="1159129" y="930275"/>
                        <a:pt x="1151509" y="930275"/>
                        <a:pt x="1143889" y="922655"/>
                      </a:cubicBezTo>
                      <a:close/>
                      <a:moveTo>
                        <a:pt x="5482971" y="792861"/>
                      </a:moveTo>
                      <a:cubicBezTo>
                        <a:pt x="5467731" y="785241"/>
                        <a:pt x="5467731" y="762381"/>
                        <a:pt x="5475351" y="739394"/>
                      </a:cubicBezTo>
                      <a:cubicBezTo>
                        <a:pt x="5490591" y="724154"/>
                        <a:pt x="5513451" y="724154"/>
                        <a:pt x="5528691" y="739394"/>
                      </a:cubicBezTo>
                      <a:cubicBezTo>
                        <a:pt x="5551551" y="747014"/>
                        <a:pt x="5551551" y="769874"/>
                        <a:pt x="5536311" y="792861"/>
                      </a:cubicBezTo>
                      <a:cubicBezTo>
                        <a:pt x="5528691" y="800481"/>
                        <a:pt x="5521071" y="808101"/>
                        <a:pt x="5505831" y="808101"/>
                      </a:cubicBezTo>
                      <a:cubicBezTo>
                        <a:pt x="5498211" y="808101"/>
                        <a:pt x="5490591" y="800481"/>
                        <a:pt x="5482971" y="792861"/>
                      </a:cubicBezTo>
                      <a:close/>
                      <a:moveTo>
                        <a:pt x="1304036" y="777621"/>
                      </a:moveTo>
                      <a:cubicBezTo>
                        <a:pt x="1296416" y="762381"/>
                        <a:pt x="1296416" y="739521"/>
                        <a:pt x="1311656" y="724154"/>
                      </a:cubicBezTo>
                      <a:cubicBezTo>
                        <a:pt x="1326896" y="716534"/>
                        <a:pt x="1349756" y="716534"/>
                        <a:pt x="1364996" y="731774"/>
                      </a:cubicBezTo>
                      <a:cubicBezTo>
                        <a:pt x="1380236" y="747014"/>
                        <a:pt x="1372616" y="777494"/>
                        <a:pt x="1357376" y="785241"/>
                      </a:cubicBezTo>
                      <a:cubicBezTo>
                        <a:pt x="1349756" y="792861"/>
                        <a:pt x="1342136" y="792861"/>
                        <a:pt x="1334516" y="792861"/>
                      </a:cubicBezTo>
                      <a:cubicBezTo>
                        <a:pt x="1326896" y="792861"/>
                        <a:pt x="1311656" y="792861"/>
                        <a:pt x="1304036" y="777621"/>
                      </a:cubicBezTo>
                      <a:close/>
                      <a:moveTo>
                        <a:pt x="5315204" y="670814"/>
                      </a:moveTo>
                      <a:cubicBezTo>
                        <a:pt x="5299964" y="655574"/>
                        <a:pt x="5292344" y="632714"/>
                        <a:pt x="5307584" y="617347"/>
                      </a:cubicBezTo>
                      <a:cubicBezTo>
                        <a:pt x="5315204" y="602107"/>
                        <a:pt x="5338064" y="594487"/>
                        <a:pt x="5360924" y="609727"/>
                      </a:cubicBezTo>
                      <a:cubicBezTo>
                        <a:pt x="5376164" y="617347"/>
                        <a:pt x="5376164" y="640207"/>
                        <a:pt x="5368544" y="663194"/>
                      </a:cubicBezTo>
                      <a:cubicBezTo>
                        <a:pt x="5360924" y="670814"/>
                        <a:pt x="5345684" y="678434"/>
                        <a:pt x="5338064" y="678434"/>
                      </a:cubicBezTo>
                      <a:cubicBezTo>
                        <a:pt x="5330444" y="678434"/>
                        <a:pt x="5322824" y="678434"/>
                        <a:pt x="5315204" y="670814"/>
                      </a:cubicBezTo>
                      <a:close/>
                      <a:moveTo>
                        <a:pt x="1479423" y="655574"/>
                      </a:moveTo>
                      <a:cubicBezTo>
                        <a:pt x="1464183" y="632714"/>
                        <a:pt x="1471803" y="609854"/>
                        <a:pt x="1487043" y="602107"/>
                      </a:cubicBezTo>
                      <a:cubicBezTo>
                        <a:pt x="1502283" y="586867"/>
                        <a:pt x="1525143" y="594487"/>
                        <a:pt x="1540383" y="609727"/>
                      </a:cubicBezTo>
                      <a:cubicBezTo>
                        <a:pt x="1548003" y="624967"/>
                        <a:pt x="1548003" y="647827"/>
                        <a:pt x="1532763" y="663194"/>
                      </a:cubicBezTo>
                      <a:cubicBezTo>
                        <a:pt x="1525143" y="663194"/>
                        <a:pt x="1517523" y="670814"/>
                        <a:pt x="1509903" y="670814"/>
                      </a:cubicBezTo>
                      <a:cubicBezTo>
                        <a:pt x="1494663" y="670814"/>
                        <a:pt x="1487043" y="663194"/>
                        <a:pt x="1479423" y="655574"/>
                      </a:cubicBezTo>
                      <a:close/>
                      <a:moveTo>
                        <a:pt x="5139817" y="556387"/>
                      </a:moveTo>
                      <a:cubicBezTo>
                        <a:pt x="5116957" y="541147"/>
                        <a:pt x="5109337" y="518287"/>
                        <a:pt x="5124577" y="502920"/>
                      </a:cubicBezTo>
                      <a:cubicBezTo>
                        <a:pt x="5132197" y="487680"/>
                        <a:pt x="5155057" y="480060"/>
                        <a:pt x="5177917" y="487680"/>
                      </a:cubicBezTo>
                      <a:cubicBezTo>
                        <a:pt x="5193157" y="502920"/>
                        <a:pt x="5200777" y="525780"/>
                        <a:pt x="5185537" y="541147"/>
                      </a:cubicBezTo>
                      <a:cubicBezTo>
                        <a:pt x="5185537" y="556387"/>
                        <a:pt x="5170297" y="564007"/>
                        <a:pt x="5155057" y="564007"/>
                      </a:cubicBezTo>
                      <a:cubicBezTo>
                        <a:pt x="5147437" y="564007"/>
                        <a:pt x="5139817" y="556387"/>
                        <a:pt x="5139817" y="556387"/>
                      </a:cubicBezTo>
                      <a:close/>
                      <a:moveTo>
                        <a:pt x="1654810" y="533527"/>
                      </a:moveTo>
                      <a:cubicBezTo>
                        <a:pt x="1647190" y="518287"/>
                        <a:pt x="1654810" y="495427"/>
                        <a:pt x="1670050" y="480060"/>
                      </a:cubicBezTo>
                      <a:cubicBezTo>
                        <a:pt x="1685290" y="472440"/>
                        <a:pt x="1708150" y="480060"/>
                        <a:pt x="1723390" y="495300"/>
                      </a:cubicBezTo>
                      <a:cubicBezTo>
                        <a:pt x="1731010" y="510540"/>
                        <a:pt x="1723390" y="533400"/>
                        <a:pt x="1708150" y="548767"/>
                      </a:cubicBezTo>
                      <a:cubicBezTo>
                        <a:pt x="1700530" y="548767"/>
                        <a:pt x="1692910" y="556387"/>
                        <a:pt x="1685290" y="556387"/>
                      </a:cubicBezTo>
                      <a:cubicBezTo>
                        <a:pt x="1677670" y="556387"/>
                        <a:pt x="1662430" y="548767"/>
                        <a:pt x="1654810" y="533527"/>
                      </a:cubicBezTo>
                      <a:close/>
                      <a:moveTo>
                        <a:pt x="4949190" y="449580"/>
                      </a:moveTo>
                      <a:cubicBezTo>
                        <a:pt x="4933950" y="441960"/>
                        <a:pt x="4926330" y="419100"/>
                        <a:pt x="4933950" y="403860"/>
                      </a:cubicBezTo>
                      <a:cubicBezTo>
                        <a:pt x="4949190" y="381000"/>
                        <a:pt x="4972050" y="373380"/>
                        <a:pt x="4987290" y="381000"/>
                      </a:cubicBezTo>
                      <a:cubicBezTo>
                        <a:pt x="5002530" y="396240"/>
                        <a:pt x="5010150" y="419100"/>
                        <a:pt x="5002530" y="434467"/>
                      </a:cubicBezTo>
                      <a:cubicBezTo>
                        <a:pt x="4994910" y="449707"/>
                        <a:pt x="4979670" y="457327"/>
                        <a:pt x="4972050" y="457327"/>
                      </a:cubicBezTo>
                      <a:cubicBezTo>
                        <a:pt x="4964430" y="457327"/>
                        <a:pt x="4956810" y="457327"/>
                        <a:pt x="4949190" y="449707"/>
                      </a:cubicBezTo>
                      <a:close/>
                      <a:moveTo>
                        <a:pt x="1845437" y="426847"/>
                      </a:moveTo>
                      <a:cubicBezTo>
                        <a:pt x="1830197" y="411607"/>
                        <a:pt x="1837817" y="388747"/>
                        <a:pt x="1860677" y="381127"/>
                      </a:cubicBezTo>
                      <a:cubicBezTo>
                        <a:pt x="1875917" y="365887"/>
                        <a:pt x="1898777" y="373507"/>
                        <a:pt x="1906397" y="396367"/>
                      </a:cubicBezTo>
                      <a:cubicBezTo>
                        <a:pt x="1921637" y="411607"/>
                        <a:pt x="1914017" y="434467"/>
                        <a:pt x="1891157" y="442087"/>
                      </a:cubicBezTo>
                      <a:cubicBezTo>
                        <a:pt x="1891157" y="449707"/>
                        <a:pt x="1883537" y="449707"/>
                        <a:pt x="1875917" y="449707"/>
                      </a:cubicBezTo>
                      <a:cubicBezTo>
                        <a:pt x="1860677" y="449707"/>
                        <a:pt x="1845437" y="442087"/>
                        <a:pt x="1845437" y="426847"/>
                      </a:cubicBezTo>
                      <a:close/>
                      <a:moveTo>
                        <a:pt x="4758563" y="358140"/>
                      </a:moveTo>
                      <a:cubicBezTo>
                        <a:pt x="4743323" y="350520"/>
                        <a:pt x="4735703" y="327660"/>
                        <a:pt x="4743323" y="312420"/>
                      </a:cubicBezTo>
                      <a:cubicBezTo>
                        <a:pt x="4750943" y="289560"/>
                        <a:pt x="4773803" y="281940"/>
                        <a:pt x="4789043" y="289560"/>
                      </a:cubicBezTo>
                      <a:cubicBezTo>
                        <a:pt x="4811903" y="297180"/>
                        <a:pt x="4819523" y="320040"/>
                        <a:pt x="4811903" y="343027"/>
                      </a:cubicBezTo>
                      <a:cubicBezTo>
                        <a:pt x="4804283" y="358267"/>
                        <a:pt x="4789043" y="365887"/>
                        <a:pt x="4773803" y="365887"/>
                      </a:cubicBezTo>
                      <a:cubicBezTo>
                        <a:pt x="4773803" y="365887"/>
                        <a:pt x="4766183" y="365887"/>
                        <a:pt x="4758563" y="358267"/>
                      </a:cubicBezTo>
                      <a:close/>
                      <a:moveTo>
                        <a:pt x="2036064" y="335407"/>
                      </a:moveTo>
                      <a:cubicBezTo>
                        <a:pt x="2028444" y="312547"/>
                        <a:pt x="2036064" y="289687"/>
                        <a:pt x="2051304" y="281940"/>
                      </a:cubicBezTo>
                      <a:cubicBezTo>
                        <a:pt x="2074164" y="274320"/>
                        <a:pt x="2097024" y="281940"/>
                        <a:pt x="2104644" y="304800"/>
                      </a:cubicBezTo>
                      <a:cubicBezTo>
                        <a:pt x="2112264" y="320040"/>
                        <a:pt x="2104644" y="342900"/>
                        <a:pt x="2081784" y="358267"/>
                      </a:cubicBezTo>
                      <a:cubicBezTo>
                        <a:pt x="2081784" y="358267"/>
                        <a:pt x="2074164" y="358267"/>
                        <a:pt x="2066544" y="358267"/>
                      </a:cubicBezTo>
                      <a:cubicBezTo>
                        <a:pt x="2051304" y="358267"/>
                        <a:pt x="2043684" y="350647"/>
                        <a:pt x="2036064" y="335407"/>
                      </a:cubicBezTo>
                      <a:close/>
                      <a:moveTo>
                        <a:pt x="4567809" y="281940"/>
                      </a:moveTo>
                      <a:cubicBezTo>
                        <a:pt x="4544949" y="274320"/>
                        <a:pt x="4537329" y="251460"/>
                        <a:pt x="4544949" y="228473"/>
                      </a:cubicBezTo>
                      <a:cubicBezTo>
                        <a:pt x="4552569" y="213233"/>
                        <a:pt x="4567809" y="205613"/>
                        <a:pt x="4590669" y="213233"/>
                      </a:cubicBezTo>
                      <a:cubicBezTo>
                        <a:pt x="4613529" y="213233"/>
                        <a:pt x="4621149" y="236093"/>
                        <a:pt x="4613529" y="258953"/>
                      </a:cubicBezTo>
                      <a:cubicBezTo>
                        <a:pt x="4605909" y="274193"/>
                        <a:pt x="4590669" y="281813"/>
                        <a:pt x="4575429" y="281813"/>
                      </a:cubicBezTo>
                      <a:cubicBezTo>
                        <a:pt x="4575429" y="281813"/>
                        <a:pt x="4567809" y="281813"/>
                        <a:pt x="4567809" y="281813"/>
                      </a:cubicBezTo>
                      <a:close/>
                      <a:moveTo>
                        <a:pt x="2234311" y="251333"/>
                      </a:moveTo>
                      <a:cubicBezTo>
                        <a:pt x="2226691" y="236093"/>
                        <a:pt x="2234311" y="213233"/>
                        <a:pt x="2257171" y="205613"/>
                      </a:cubicBezTo>
                      <a:cubicBezTo>
                        <a:pt x="2272411" y="197993"/>
                        <a:pt x="2295271" y="205613"/>
                        <a:pt x="2302891" y="228473"/>
                      </a:cubicBezTo>
                      <a:cubicBezTo>
                        <a:pt x="2310511" y="243713"/>
                        <a:pt x="2302891" y="266573"/>
                        <a:pt x="2280031" y="274193"/>
                      </a:cubicBezTo>
                      <a:cubicBezTo>
                        <a:pt x="2280031" y="274193"/>
                        <a:pt x="2272411" y="281813"/>
                        <a:pt x="2272411" y="281813"/>
                      </a:cubicBezTo>
                      <a:cubicBezTo>
                        <a:pt x="2249551" y="281813"/>
                        <a:pt x="2241931" y="266573"/>
                        <a:pt x="2234311" y="251333"/>
                      </a:cubicBezTo>
                      <a:close/>
                      <a:moveTo>
                        <a:pt x="4361942" y="213233"/>
                      </a:moveTo>
                      <a:cubicBezTo>
                        <a:pt x="4346702" y="205613"/>
                        <a:pt x="4331462" y="190373"/>
                        <a:pt x="4339082" y="167513"/>
                      </a:cubicBezTo>
                      <a:cubicBezTo>
                        <a:pt x="4346702" y="144653"/>
                        <a:pt x="4361942" y="137033"/>
                        <a:pt x="4384802" y="144653"/>
                      </a:cubicBezTo>
                      <a:cubicBezTo>
                        <a:pt x="4407662" y="144653"/>
                        <a:pt x="4415282" y="167513"/>
                        <a:pt x="4407662" y="190373"/>
                      </a:cubicBezTo>
                      <a:cubicBezTo>
                        <a:pt x="4407662" y="205613"/>
                        <a:pt x="4392422" y="213233"/>
                        <a:pt x="4377182" y="213233"/>
                      </a:cubicBezTo>
                      <a:cubicBezTo>
                        <a:pt x="4369562" y="213233"/>
                        <a:pt x="4369562" y="213233"/>
                        <a:pt x="4361942" y="213233"/>
                      </a:cubicBezTo>
                      <a:close/>
                      <a:moveTo>
                        <a:pt x="2432558" y="182753"/>
                      </a:moveTo>
                      <a:cubicBezTo>
                        <a:pt x="2432558" y="167513"/>
                        <a:pt x="2440178" y="144653"/>
                        <a:pt x="2463038" y="137033"/>
                      </a:cubicBezTo>
                      <a:cubicBezTo>
                        <a:pt x="2478278" y="129413"/>
                        <a:pt x="2501138" y="144653"/>
                        <a:pt x="2508758" y="159893"/>
                      </a:cubicBezTo>
                      <a:cubicBezTo>
                        <a:pt x="2516378" y="182753"/>
                        <a:pt x="2501138" y="205613"/>
                        <a:pt x="2485898" y="213360"/>
                      </a:cubicBezTo>
                      <a:cubicBezTo>
                        <a:pt x="2478278" y="213360"/>
                        <a:pt x="2478278" y="213360"/>
                        <a:pt x="2470658" y="213360"/>
                      </a:cubicBezTo>
                      <a:cubicBezTo>
                        <a:pt x="2455418" y="213360"/>
                        <a:pt x="2440178" y="198120"/>
                        <a:pt x="2432558" y="182880"/>
                      </a:cubicBezTo>
                      <a:close/>
                      <a:moveTo>
                        <a:pt x="4155948" y="160020"/>
                      </a:moveTo>
                      <a:cubicBezTo>
                        <a:pt x="4140708" y="160020"/>
                        <a:pt x="4125468" y="137160"/>
                        <a:pt x="4133088" y="114300"/>
                      </a:cubicBezTo>
                      <a:cubicBezTo>
                        <a:pt x="4133088" y="91440"/>
                        <a:pt x="4155948" y="83820"/>
                        <a:pt x="4178808" y="83820"/>
                      </a:cubicBezTo>
                      <a:cubicBezTo>
                        <a:pt x="4194048" y="91440"/>
                        <a:pt x="4209288" y="114300"/>
                        <a:pt x="4201668" y="129540"/>
                      </a:cubicBezTo>
                      <a:cubicBezTo>
                        <a:pt x="4201668" y="152400"/>
                        <a:pt x="4186428" y="160020"/>
                        <a:pt x="4163568" y="160020"/>
                      </a:cubicBezTo>
                      <a:cubicBezTo>
                        <a:pt x="4163568" y="160020"/>
                        <a:pt x="4163568" y="160020"/>
                        <a:pt x="4155948" y="160020"/>
                      </a:cubicBezTo>
                      <a:close/>
                      <a:moveTo>
                        <a:pt x="2646045" y="129540"/>
                      </a:moveTo>
                      <a:cubicBezTo>
                        <a:pt x="2638425" y="106680"/>
                        <a:pt x="2653665" y="91440"/>
                        <a:pt x="2668905" y="83820"/>
                      </a:cubicBezTo>
                      <a:cubicBezTo>
                        <a:pt x="2691765" y="76200"/>
                        <a:pt x="2714625" y="91440"/>
                        <a:pt x="2714625" y="114300"/>
                      </a:cubicBezTo>
                      <a:cubicBezTo>
                        <a:pt x="2722245" y="129540"/>
                        <a:pt x="2707005" y="152400"/>
                        <a:pt x="2684145" y="160020"/>
                      </a:cubicBezTo>
                      <a:cubicBezTo>
                        <a:pt x="2684145" y="160020"/>
                        <a:pt x="2684145" y="160020"/>
                        <a:pt x="2676525" y="160020"/>
                      </a:cubicBezTo>
                      <a:cubicBezTo>
                        <a:pt x="2661285" y="160020"/>
                        <a:pt x="2646045" y="144780"/>
                        <a:pt x="2646045" y="129540"/>
                      </a:cubicBezTo>
                      <a:close/>
                      <a:moveTo>
                        <a:pt x="3950081" y="121920"/>
                      </a:moveTo>
                      <a:cubicBezTo>
                        <a:pt x="3927221" y="114300"/>
                        <a:pt x="3919601" y="99060"/>
                        <a:pt x="3919601" y="76200"/>
                      </a:cubicBezTo>
                      <a:cubicBezTo>
                        <a:pt x="3919601" y="53340"/>
                        <a:pt x="3942461" y="45720"/>
                        <a:pt x="3965321" y="45720"/>
                      </a:cubicBezTo>
                      <a:cubicBezTo>
                        <a:pt x="3980561" y="45720"/>
                        <a:pt x="3995801" y="68580"/>
                        <a:pt x="3995801" y="91440"/>
                      </a:cubicBezTo>
                      <a:cubicBezTo>
                        <a:pt x="3988181" y="106680"/>
                        <a:pt x="3972941" y="121920"/>
                        <a:pt x="3957701" y="121920"/>
                      </a:cubicBezTo>
                      <a:cubicBezTo>
                        <a:pt x="3957701" y="121920"/>
                        <a:pt x="3950081" y="121920"/>
                        <a:pt x="3950081" y="121920"/>
                      </a:cubicBezTo>
                      <a:close/>
                      <a:moveTo>
                        <a:pt x="2851912" y="83820"/>
                      </a:moveTo>
                      <a:cubicBezTo>
                        <a:pt x="2851912" y="68580"/>
                        <a:pt x="2867152" y="45720"/>
                        <a:pt x="2882392" y="45720"/>
                      </a:cubicBezTo>
                      <a:cubicBezTo>
                        <a:pt x="2905252" y="38100"/>
                        <a:pt x="2928112" y="53340"/>
                        <a:pt x="2928112" y="76200"/>
                      </a:cubicBezTo>
                      <a:cubicBezTo>
                        <a:pt x="2928112" y="99060"/>
                        <a:pt x="2920492" y="114300"/>
                        <a:pt x="2897632" y="121920"/>
                      </a:cubicBezTo>
                      <a:cubicBezTo>
                        <a:pt x="2897632" y="121920"/>
                        <a:pt x="2890012" y="121920"/>
                        <a:pt x="2890012" y="121920"/>
                      </a:cubicBezTo>
                      <a:cubicBezTo>
                        <a:pt x="2874772" y="121920"/>
                        <a:pt x="2851912" y="106680"/>
                        <a:pt x="2851912" y="83820"/>
                      </a:cubicBezTo>
                      <a:close/>
                      <a:moveTo>
                        <a:pt x="3744087" y="91440"/>
                      </a:moveTo>
                      <a:cubicBezTo>
                        <a:pt x="3721227" y="91440"/>
                        <a:pt x="3705987" y="76200"/>
                        <a:pt x="3705987" y="53340"/>
                      </a:cubicBezTo>
                      <a:cubicBezTo>
                        <a:pt x="3705987" y="30480"/>
                        <a:pt x="3728847" y="15240"/>
                        <a:pt x="3751707" y="15240"/>
                      </a:cubicBezTo>
                      <a:cubicBezTo>
                        <a:pt x="3766947" y="22860"/>
                        <a:pt x="3782187" y="38100"/>
                        <a:pt x="3782187" y="60960"/>
                      </a:cubicBezTo>
                      <a:cubicBezTo>
                        <a:pt x="3782187" y="76200"/>
                        <a:pt x="3766947" y="91440"/>
                        <a:pt x="3744087" y="91440"/>
                      </a:cubicBezTo>
                      <a:close/>
                      <a:moveTo>
                        <a:pt x="3065399" y="60960"/>
                      </a:moveTo>
                      <a:cubicBezTo>
                        <a:pt x="3065399" y="38100"/>
                        <a:pt x="3080639" y="15240"/>
                        <a:pt x="3095879" y="15240"/>
                      </a:cubicBezTo>
                      <a:cubicBezTo>
                        <a:pt x="3118739" y="15240"/>
                        <a:pt x="3141599" y="30480"/>
                        <a:pt x="3141599" y="53340"/>
                      </a:cubicBezTo>
                      <a:cubicBezTo>
                        <a:pt x="3141599" y="68580"/>
                        <a:pt x="3126359" y="91440"/>
                        <a:pt x="3103499" y="91440"/>
                      </a:cubicBezTo>
                      <a:cubicBezTo>
                        <a:pt x="3080639" y="91440"/>
                        <a:pt x="3065399" y="76200"/>
                        <a:pt x="3065399" y="60960"/>
                      </a:cubicBezTo>
                      <a:close/>
                      <a:moveTo>
                        <a:pt x="3530600" y="83820"/>
                      </a:moveTo>
                      <a:cubicBezTo>
                        <a:pt x="3507740" y="76200"/>
                        <a:pt x="3492500" y="60960"/>
                        <a:pt x="3492500" y="38100"/>
                      </a:cubicBezTo>
                      <a:cubicBezTo>
                        <a:pt x="3492500" y="22860"/>
                        <a:pt x="3507740" y="0"/>
                        <a:pt x="3530600" y="7620"/>
                      </a:cubicBezTo>
                      <a:cubicBezTo>
                        <a:pt x="3553460" y="7620"/>
                        <a:pt x="3568700" y="22860"/>
                        <a:pt x="3568700" y="45720"/>
                      </a:cubicBezTo>
                      <a:cubicBezTo>
                        <a:pt x="3568700" y="60960"/>
                        <a:pt x="3553460" y="83820"/>
                        <a:pt x="3530600" y="83820"/>
                      </a:cubicBezTo>
                      <a:close/>
                      <a:moveTo>
                        <a:pt x="3278886" y="45720"/>
                      </a:moveTo>
                      <a:cubicBezTo>
                        <a:pt x="3278886" y="22860"/>
                        <a:pt x="3294126" y="7620"/>
                        <a:pt x="3316986" y="0"/>
                      </a:cubicBezTo>
                      <a:cubicBezTo>
                        <a:pt x="3339846" y="0"/>
                        <a:pt x="3355086" y="22860"/>
                        <a:pt x="3355086" y="38100"/>
                      </a:cubicBezTo>
                      <a:cubicBezTo>
                        <a:pt x="3355086" y="60960"/>
                        <a:pt x="3339846" y="76200"/>
                        <a:pt x="3316986" y="76200"/>
                      </a:cubicBezTo>
                      <a:cubicBezTo>
                        <a:pt x="3294126" y="76200"/>
                        <a:pt x="3278886" y="60960"/>
                        <a:pt x="3278886" y="45720"/>
                      </a:cubicBezTo>
                      <a:close/>
                    </a:path>
                  </a:pathLst>
                </a:custGeom>
                <a:solidFill>
                  <a:srgbClr val="BFBFBF"/>
                </a:solidFill>
              </p:spPr>
            </p:sp>
          </p:grpSp>
          <p:grpSp>
            <p:nvGrpSpPr>
              <p:cNvPr id="58" name="Group 4">
                <a:extLst>
                  <a:ext uri="{FF2B5EF4-FFF2-40B4-BE49-F238E27FC236}">
                    <a16:creationId xmlns="" xmlns:a16="http://schemas.microsoft.com/office/drawing/2014/main" id="{847B944C-2817-8689-7710-02566EE50A6E}"/>
                  </a:ext>
                </a:extLst>
              </p:cNvPr>
              <p:cNvGrpSpPr/>
              <p:nvPr/>
            </p:nvGrpSpPr>
            <p:grpSpPr>
              <a:xfrm>
                <a:off x="15035582" y="2145857"/>
                <a:ext cx="2223718" cy="2218402"/>
                <a:chOff x="0" y="0"/>
                <a:chExt cx="2409120" cy="2403360"/>
              </a:xfrm>
            </p:grpSpPr>
            <p:sp>
              <p:nvSpPr>
                <p:cNvPr id="91" name="Freeform 5">
                  <a:extLst>
                    <a:ext uri="{FF2B5EF4-FFF2-40B4-BE49-F238E27FC236}">
                      <a16:creationId xmlns="" xmlns:a16="http://schemas.microsoft.com/office/drawing/2014/main" id="{0F569EEB-5719-ACDA-37AB-D235255C32A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409190" cy="2403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9190" h="2403348">
                      <a:moveTo>
                        <a:pt x="0" y="1201674"/>
                      </a:moveTo>
                      <a:cubicBezTo>
                        <a:pt x="0" y="537972"/>
                        <a:pt x="539242" y="0"/>
                        <a:pt x="1204595" y="0"/>
                      </a:cubicBezTo>
                      <a:cubicBezTo>
                        <a:pt x="1869948" y="0"/>
                        <a:pt x="2409190" y="537972"/>
                        <a:pt x="2409190" y="1201674"/>
                      </a:cubicBezTo>
                      <a:cubicBezTo>
                        <a:pt x="2409190" y="1865376"/>
                        <a:pt x="1869948" y="2403348"/>
                        <a:pt x="1204595" y="2403348"/>
                      </a:cubicBezTo>
                      <a:cubicBezTo>
                        <a:pt x="539242" y="2403348"/>
                        <a:pt x="0" y="1865376"/>
                        <a:pt x="0" y="1201674"/>
                      </a:cubicBezTo>
                      <a:close/>
                    </a:path>
                  </a:pathLst>
                </a:custGeom>
                <a:solidFill>
                  <a:srgbClr val="397D5A"/>
                </a:solidFill>
              </p:spPr>
            </p:sp>
          </p:grpSp>
          <p:grpSp>
            <p:nvGrpSpPr>
              <p:cNvPr id="59" name="Group 6">
                <a:extLst>
                  <a:ext uri="{FF2B5EF4-FFF2-40B4-BE49-F238E27FC236}">
                    <a16:creationId xmlns="" xmlns:a16="http://schemas.microsoft.com/office/drawing/2014/main" id="{7BFA2A52-EB82-4F26-3E2B-5170EA175899}"/>
                  </a:ext>
                </a:extLst>
              </p:cNvPr>
              <p:cNvGrpSpPr/>
              <p:nvPr/>
            </p:nvGrpSpPr>
            <p:grpSpPr>
              <a:xfrm>
                <a:off x="14372985" y="3913002"/>
                <a:ext cx="507082" cy="515722"/>
                <a:chOff x="0" y="0"/>
                <a:chExt cx="549360" cy="558720"/>
              </a:xfrm>
            </p:grpSpPr>
            <p:sp>
              <p:nvSpPr>
                <p:cNvPr id="89" name="Freeform 7">
                  <a:extLst>
                    <a:ext uri="{FF2B5EF4-FFF2-40B4-BE49-F238E27FC236}">
                      <a16:creationId xmlns="" xmlns:a16="http://schemas.microsoft.com/office/drawing/2014/main" id="{72AA1B7F-9348-D2E2-CAD3-5418B5B15977}"/>
                    </a:ext>
                  </a:extLst>
                </p:cNvPr>
                <p:cNvSpPr/>
                <p:nvPr/>
              </p:nvSpPr>
              <p:spPr>
                <a:xfrm>
                  <a:off x="38100" y="38100"/>
                  <a:ext cx="473075" cy="482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075" h="482473">
                      <a:moveTo>
                        <a:pt x="0" y="241300"/>
                      </a:moveTo>
                      <a:cubicBezTo>
                        <a:pt x="0" y="108077"/>
                        <a:pt x="105918" y="0"/>
                        <a:pt x="236601" y="0"/>
                      </a:cubicBezTo>
                      <a:cubicBezTo>
                        <a:pt x="367284" y="0"/>
                        <a:pt x="473075" y="108077"/>
                        <a:pt x="473075" y="241300"/>
                      </a:cubicBezTo>
                      <a:cubicBezTo>
                        <a:pt x="473075" y="374523"/>
                        <a:pt x="367157" y="482473"/>
                        <a:pt x="236601" y="482473"/>
                      </a:cubicBezTo>
                      <a:cubicBezTo>
                        <a:pt x="106045" y="482473"/>
                        <a:pt x="0" y="374523"/>
                        <a:pt x="0" y="2413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  <p:sp>
              <p:nvSpPr>
                <p:cNvPr id="90" name="Freeform 8">
                  <a:extLst>
                    <a:ext uri="{FF2B5EF4-FFF2-40B4-BE49-F238E27FC236}">
                      <a16:creationId xmlns="" xmlns:a16="http://schemas.microsoft.com/office/drawing/2014/main" id="{4623A005-F91E-421A-06E8-1A257D3FDA7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549402" cy="55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9402" h="558800">
                      <a:moveTo>
                        <a:pt x="0" y="279400"/>
                      </a:moveTo>
                      <a:cubicBezTo>
                        <a:pt x="0" y="125730"/>
                        <a:pt x="122301" y="0"/>
                        <a:pt x="274701" y="0"/>
                      </a:cubicBezTo>
                      <a:lnTo>
                        <a:pt x="274701" y="38100"/>
                      </a:lnTo>
                      <a:lnTo>
                        <a:pt x="274701" y="0"/>
                      </a:lnTo>
                      <a:cubicBezTo>
                        <a:pt x="427101" y="0"/>
                        <a:pt x="549402" y="125730"/>
                        <a:pt x="549402" y="279400"/>
                      </a:cubicBezTo>
                      <a:lnTo>
                        <a:pt x="511302" y="279400"/>
                      </a:lnTo>
                      <a:lnTo>
                        <a:pt x="549402" y="279400"/>
                      </a:lnTo>
                      <a:cubicBezTo>
                        <a:pt x="549402" y="432943"/>
                        <a:pt x="427101" y="558800"/>
                        <a:pt x="274701" y="558800"/>
                      </a:cubicBezTo>
                      <a:lnTo>
                        <a:pt x="274701" y="520700"/>
                      </a:lnTo>
                      <a:lnTo>
                        <a:pt x="274701" y="558800"/>
                      </a:lnTo>
                      <a:cubicBezTo>
                        <a:pt x="122301" y="558673"/>
                        <a:pt x="0" y="432943"/>
                        <a:pt x="0" y="279400"/>
                      </a:cubicBezTo>
                      <a:lnTo>
                        <a:pt x="38100" y="279400"/>
                      </a:lnTo>
                      <a:lnTo>
                        <a:pt x="76200" y="279400"/>
                      </a:lnTo>
                      <a:lnTo>
                        <a:pt x="38100" y="279400"/>
                      </a:lnTo>
                      <a:lnTo>
                        <a:pt x="0" y="279400"/>
                      </a:lnTo>
                      <a:moveTo>
                        <a:pt x="76327" y="279400"/>
                      </a:moveTo>
                      <a:cubicBezTo>
                        <a:pt x="76327" y="300482"/>
                        <a:pt x="59182" y="317500"/>
                        <a:pt x="38227" y="317500"/>
                      </a:cubicBezTo>
                      <a:cubicBezTo>
                        <a:pt x="17272" y="317500"/>
                        <a:pt x="127" y="300355"/>
                        <a:pt x="127" y="279400"/>
                      </a:cubicBezTo>
                      <a:cubicBezTo>
                        <a:pt x="127" y="258445"/>
                        <a:pt x="17272" y="241300"/>
                        <a:pt x="38227" y="241300"/>
                      </a:cubicBezTo>
                      <a:cubicBezTo>
                        <a:pt x="59182" y="241300"/>
                        <a:pt x="76327" y="258445"/>
                        <a:pt x="76327" y="279400"/>
                      </a:cubicBezTo>
                      <a:cubicBezTo>
                        <a:pt x="76327" y="392303"/>
                        <a:pt x="165862" y="482473"/>
                        <a:pt x="274701" y="482473"/>
                      </a:cubicBezTo>
                      <a:cubicBezTo>
                        <a:pt x="383540" y="482473"/>
                        <a:pt x="473075" y="392176"/>
                        <a:pt x="473075" y="279400"/>
                      </a:cubicBezTo>
                      <a:cubicBezTo>
                        <a:pt x="473075" y="166624"/>
                        <a:pt x="383540" y="76327"/>
                        <a:pt x="274701" y="76327"/>
                      </a:cubicBezTo>
                      <a:lnTo>
                        <a:pt x="274701" y="38100"/>
                      </a:lnTo>
                      <a:lnTo>
                        <a:pt x="274701" y="76200"/>
                      </a:lnTo>
                      <a:cubicBezTo>
                        <a:pt x="165862" y="76327"/>
                        <a:pt x="76327" y="166497"/>
                        <a:pt x="76327" y="279400"/>
                      </a:cubicBezTo>
                      <a:close/>
                    </a:path>
                  </a:pathLst>
                </a:custGeom>
                <a:solidFill>
                  <a:srgbClr val="397D5A"/>
                </a:solidFill>
              </p:spPr>
            </p:sp>
          </p:grpSp>
          <p:sp>
            <p:nvSpPr>
              <p:cNvPr id="60" name="Freeform 10">
                <a:extLst>
                  <a:ext uri="{FF2B5EF4-FFF2-40B4-BE49-F238E27FC236}">
                    <a16:creationId xmlns="" xmlns:a16="http://schemas.microsoft.com/office/drawing/2014/main" id="{ED499EC9-04E1-AFE8-A59A-9DD10F69125C}"/>
                  </a:ext>
                </a:extLst>
              </p:cNvPr>
              <p:cNvSpPr/>
              <p:nvPr/>
            </p:nvSpPr>
            <p:spPr>
              <a:xfrm>
                <a:off x="15035582" y="7039898"/>
                <a:ext cx="2223783" cy="2218391"/>
              </a:xfrm>
              <a:custGeom>
                <a:avLst/>
                <a:gdLst/>
                <a:ahLst/>
                <a:cxnLst/>
                <a:rect l="l" t="t" r="r" b="b"/>
                <a:pathLst>
                  <a:path w="2409190" h="2403348">
                    <a:moveTo>
                      <a:pt x="0" y="1201674"/>
                    </a:moveTo>
                    <a:cubicBezTo>
                      <a:pt x="0" y="537972"/>
                      <a:pt x="539242" y="0"/>
                      <a:pt x="1204595" y="0"/>
                    </a:cubicBezTo>
                    <a:cubicBezTo>
                      <a:pt x="1869948" y="0"/>
                      <a:pt x="2409190" y="537972"/>
                      <a:pt x="2409190" y="1201674"/>
                    </a:cubicBezTo>
                    <a:cubicBezTo>
                      <a:pt x="2409190" y="1865376"/>
                      <a:pt x="1869948" y="2403348"/>
                      <a:pt x="1204595" y="2403348"/>
                    </a:cubicBezTo>
                    <a:cubicBezTo>
                      <a:pt x="539242" y="2403348"/>
                      <a:pt x="0" y="1865376"/>
                      <a:pt x="0" y="1201674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1" name="Group 11">
                <a:extLst>
                  <a:ext uri="{FF2B5EF4-FFF2-40B4-BE49-F238E27FC236}">
                    <a16:creationId xmlns="" xmlns:a16="http://schemas.microsoft.com/office/drawing/2014/main" id="{044ED44E-41B0-9261-1C50-4593DC383D96}"/>
                  </a:ext>
                </a:extLst>
              </p:cNvPr>
              <p:cNvGrpSpPr/>
              <p:nvPr/>
            </p:nvGrpSpPr>
            <p:grpSpPr>
              <a:xfrm>
                <a:off x="14372985" y="6975433"/>
                <a:ext cx="507082" cy="515722"/>
                <a:chOff x="0" y="0"/>
                <a:chExt cx="549360" cy="558720"/>
              </a:xfrm>
            </p:grpSpPr>
            <p:sp>
              <p:nvSpPr>
                <p:cNvPr id="87" name="Freeform 12">
                  <a:extLst>
                    <a:ext uri="{FF2B5EF4-FFF2-40B4-BE49-F238E27FC236}">
                      <a16:creationId xmlns="" xmlns:a16="http://schemas.microsoft.com/office/drawing/2014/main" id="{B847D6E1-4389-8B96-3C0B-A843FE83BE4B}"/>
                    </a:ext>
                  </a:extLst>
                </p:cNvPr>
                <p:cNvSpPr/>
                <p:nvPr/>
              </p:nvSpPr>
              <p:spPr>
                <a:xfrm>
                  <a:off x="38100" y="38100"/>
                  <a:ext cx="473075" cy="482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075" h="482473">
                      <a:moveTo>
                        <a:pt x="0" y="241300"/>
                      </a:moveTo>
                      <a:cubicBezTo>
                        <a:pt x="0" y="108077"/>
                        <a:pt x="105918" y="0"/>
                        <a:pt x="236601" y="0"/>
                      </a:cubicBezTo>
                      <a:cubicBezTo>
                        <a:pt x="367284" y="0"/>
                        <a:pt x="473075" y="108077"/>
                        <a:pt x="473075" y="241300"/>
                      </a:cubicBezTo>
                      <a:cubicBezTo>
                        <a:pt x="473075" y="374523"/>
                        <a:pt x="367157" y="482473"/>
                        <a:pt x="236601" y="482473"/>
                      </a:cubicBezTo>
                      <a:cubicBezTo>
                        <a:pt x="106045" y="482473"/>
                        <a:pt x="0" y="374523"/>
                        <a:pt x="0" y="2413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  <p:sp>
              <p:nvSpPr>
                <p:cNvPr id="88" name="Freeform 13">
                  <a:extLst>
                    <a:ext uri="{FF2B5EF4-FFF2-40B4-BE49-F238E27FC236}">
                      <a16:creationId xmlns="" xmlns:a16="http://schemas.microsoft.com/office/drawing/2014/main" id="{0AE7AF2C-3ED3-78D7-B9B9-4C984835657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549402" cy="55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9402" h="558800">
                      <a:moveTo>
                        <a:pt x="0" y="279400"/>
                      </a:moveTo>
                      <a:cubicBezTo>
                        <a:pt x="0" y="125730"/>
                        <a:pt x="122301" y="0"/>
                        <a:pt x="274701" y="0"/>
                      </a:cubicBezTo>
                      <a:lnTo>
                        <a:pt x="274701" y="38100"/>
                      </a:lnTo>
                      <a:lnTo>
                        <a:pt x="274701" y="0"/>
                      </a:lnTo>
                      <a:cubicBezTo>
                        <a:pt x="427101" y="0"/>
                        <a:pt x="549402" y="125730"/>
                        <a:pt x="549402" y="279400"/>
                      </a:cubicBezTo>
                      <a:lnTo>
                        <a:pt x="511302" y="279400"/>
                      </a:lnTo>
                      <a:lnTo>
                        <a:pt x="549402" y="279400"/>
                      </a:lnTo>
                      <a:cubicBezTo>
                        <a:pt x="549402" y="432943"/>
                        <a:pt x="427101" y="558800"/>
                        <a:pt x="274701" y="558800"/>
                      </a:cubicBezTo>
                      <a:lnTo>
                        <a:pt x="274701" y="520700"/>
                      </a:lnTo>
                      <a:lnTo>
                        <a:pt x="274701" y="558800"/>
                      </a:lnTo>
                      <a:cubicBezTo>
                        <a:pt x="122301" y="558673"/>
                        <a:pt x="0" y="432943"/>
                        <a:pt x="0" y="279400"/>
                      </a:cubicBezTo>
                      <a:lnTo>
                        <a:pt x="38100" y="279400"/>
                      </a:lnTo>
                      <a:lnTo>
                        <a:pt x="76200" y="279400"/>
                      </a:lnTo>
                      <a:lnTo>
                        <a:pt x="38100" y="279400"/>
                      </a:lnTo>
                      <a:lnTo>
                        <a:pt x="0" y="279400"/>
                      </a:lnTo>
                      <a:moveTo>
                        <a:pt x="76327" y="279400"/>
                      </a:moveTo>
                      <a:cubicBezTo>
                        <a:pt x="76327" y="300482"/>
                        <a:pt x="59182" y="317500"/>
                        <a:pt x="38227" y="317500"/>
                      </a:cubicBezTo>
                      <a:cubicBezTo>
                        <a:pt x="17272" y="317500"/>
                        <a:pt x="127" y="300355"/>
                        <a:pt x="127" y="279400"/>
                      </a:cubicBezTo>
                      <a:cubicBezTo>
                        <a:pt x="127" y="258445"/>
                        <a:pt x="17272" y="241300"/>
                        <a:pt x="38227" y="241300"/>
                      </a:cubicBezTo>
                      <a:cubicBezTo>
                        <a:pt x="59182" y="241300"/>
                        <a:pt x="76327" y="258445"/>
                        <a:pt x="76327" y="279400"/>
                      </a:cubicBezTo>
                      <a:cubicBezTo>
                        <a:pt x="76327" y="392303"/>
                        <a:pt x="165862" y="482473"/>
                        <a:pt x="274701" y="482473"/>
                      </a:cubicBezTo>
                      <a:cubicBezTo>
                        <a:pt x="383540" y="482473"/>
                        <a:pt x="473075" y="392176"/>
                        <a:pt x="473075" y="279400"/>
                      </a:cubicBezTo>
                      <a:cubicBezTo>
                        <a:pt x="473075" y="166624"/>
                        <a:pt x="383540" y="76327"/>
                        <a:pt x="274701" y="76327"/>
                      </a:cubicBezTo>
                      <a:lnTo>
                        <a:pt x="274701" y="38100"/>
                      </a:lnTo>
                      <a:lnTo>
                        <a:pt x="274701" y="76200"/>
                      </a:lnTo>
                      <a:cubicBezTo>
                        <a:pt x="165862" y="76327"/>
                        <a:pt x="76327" y="166497"/>
                        <a:pt x="76327" y="279400"/>
                      </a:cubicBezTo>
                      <a:close/>
                    </a:path>
                  </a:pathLst>
                </a:custGeom>
                <a:solidFill>
                  <a:srgbClr val="397D5A"/>
                </a:solidFill>
              </p:spPr>
            </p:sp>
          </p:grpSp>
          <p:grpSp>
            <p:nvGrpSpPr>
              <p:cNvPr id="62" name="Group 14">
                <a:extLst>
                  <a:ext uri="{FF2B5EF4-FFF2-40B4-BE49-F238E27FC236}">
                    <a16:creationId xmlns="" xmlns:a16="http://schemas.microsoft.com/office/drawing/2014/main" id="{FF0CD509-CBAA-D893-E5E3-B4FFBE1CBB8F}"/>
                  </a:ext>
                </a:extLst>
              </p:cNvPr>
              <p:cNvGrpSpPr/>
              <p:nvPr/>
            </p:nvGrpSpPr>
            <p:grpSpPr>
              <a:xfrm>
                <a:off x="14513878" y="7124966"/>
                <a:ext cx="219315" cy="216656"/>
                <a:chOff x="0" y="0"/>
                <a:chExt cx="237600" cy="234720"/>
              </a:xfrm>
            </p:grpSpPr>
            <p:sp>
              <p:nvSpPr>
                <p:cNvPr id="86" name="Freeform 15">
                  <a:extLst>
                    <a:ext uri="{FF2B5EF4-FFF2-40B4-BE49-F238E27FC236}">
                      <a16:creationId xmlns="" xmlns:a16="http://schemas.microsoft.com/office/drawing/2014/main" id="{8AC7FAF1-611F-58D7-6120-3D0F405CFCA0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37490" cy="2346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490" h="234696">
                      <a:moveTo>
                        <a:pt x="0" y="117348"/>
                      </a:moveTo>
                      <a:cubicBezTo>
                        <a:pt x="0" y="52578"/>
                        <a:pt x="53213" y="0"/>
                        <a:pt x="118745" y="0"/>
                      </a:cubicBezTo>
                      <a:cubicBezTo>
                        <a:pt x="184277" y="0"/>
                        <a:pt x="237490" y="52578"/>
                        <a:pt x="237490" y="117348"/>
                      </a:cubicBezTo>
                      <a:cubicBezTo>
                        <a:pt x="237490" y="182118"/>
                        <a:pt x="184277" y="234696"/>
                        <a:pt x="118745" y="234696"/>
                      </a:cubicBezTo>
                      <a:cubicBezTo>
                        <a:pt x="53213" y="234696"/>
                        <a:pt x="0" y="182118"/>
                        <a:pt x="0" y="117348"/>
                      </a:cubicBezTo>
                      <a:close/>
                    </a:path>
                  </a:pathLst>
                </a:custGeom>
                <a:solidFill>
                  <a:srgbClr val="397D5A"/>
                </a:solidFill>
              </p:spPr>
            </p:sp>
          </p:grpSp>
          <p:sp>
            <p:nvSpPr>
              <p:cNvPr id="63" name="Freeform 17">
                <a:extLst>
                  <a:ext uri="{FF2B5EF4-FFF2-40B4-BE49-F238E27FC236}">
                    <a16:creationId xmlns="" xmlns:a16="http://schemas.microsoft.com/office/drawing/2014/main" id="{B74F1B5A-7297-CB59-C5BD-AFDC5FF10436}"/>
                  </a:ext>
                </a:extLst>
              </p:cNvPr>
              <p:cNvSpPr/>
              <p:nvPr/>
            </p:nvSpPr>
            <p:spPr>
              <a:xfrm>
                <a:off x="6562723" y="7039898"/>
                <a:ext cx="2224486" cy="2218391"/>
              </a:xfrm>
              <a:custGeom>
                <a:avLst/>
                <a:gdLst/>
                <a:ahLst/>
                <a:cxnLst/>
                <a:rect l="l" t="t" r="r" b="b"/>
                <a:pathLst>
                  <a:path w="2409952" h="2403348">
                    <a:moveTo>
                      <a:pt x="0" y="1201674"/>
                    </a:moveTo>
                    <a:cubicBezTo>
                      <a:pt x="0" y="537972"/>
                      <a:pt x="539496" y="0"/>
                      <a:pt x="1204976" y="0"/>
                    </a:cubicBezTo>
                    <a:cubicBezTo>
                      <a:pt x="1870456" y="0"/>
                      <a:pt x="2409952" y="537972"/>
                      <a:pt x="2409952" y="1201674"/>
                    </a:cubicBezTo>
                    <a:cubicBezTo>
                      <a:pt x="2409952" y="1865376"/>
                      <a:pt x="1870456" y="2403348"/>
                      <a:pt x="1204976" y="2403348"/>
                    </a:cubicBezTo>
                    <a:cubicBezTo>
                      <a:pt x="539496" y="2403348"/>
                      <a:pt x="0" y="1865376"/>
                      <a:pt x="0" y="1201674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  <p:grpSp>
            <p:nvGrpSpPr>
              <p:cNvPr id="64" name="Group 18">
                <a:extLst>
                  <a:ext uri="{FF2B5EF4-FFF2-40B4-BE49-F238E27FC236}">
                    <a16:creationId xmlns="" xmlns:a16="http://schemas.microsoft.com/office/drawing/2014/main" id="{8AB1B0E8-A745-7D0A-E814-1EB8C811595A}"/>
                  </a:ext>
                </a:extLst>
              </p:cNvPr>
              <p:cNvGrpSpPr/>
              <p:nvPr/>
            </p:nvGrpSpPr>
            <p:grpSpPr>
              <a:xfrm>
                <a:off x="8942620" y="6975433"/>
                <a:ext cx="507082" cy="515722"/>
                <a:chOff x="0" y="0"/>
                <a:chExt cx="549360" cy="558720"/>
              </a:xfrm>
            </p:grpSpPr>
            <p:sp>
              <p:nvSpPr>
                <p:cNvPr id="84" name="Freeform 19">
                  <a:extLst>
                    <a:ext uri="{FF2B5EF4-FFF2-40B4-BE49-F238E27FC236}">
                      <a16:creationId xmlns="" xmlns:a16="http://schemas.microsoft.com/office/drawing/2014/main" id="{88CAB56D-8E0A-000E-A876-6F69237F1875}"/>
                    </a:ext>
                  </a:extLst>
                </p:cNvPr>
                <p:cNvSpPr/>
                <p:nvPr/>
              </p:nvSpPr>
              <p:spPr>
                <a:xfrm>
                  <a:off x="38100" y="38100"/>
                  <a:ext cx="473075" cy="482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075" h="482473">
                      <a:moveTo>
                        <a:pt x="0" y="241300"/>
                      </a:moveTo>
                      <a:cubicBezTo>
                        <a:pt x="0" y="108077"/>
                        <a:pt x="105918" y="0"/>
                        <a:pt x="236601" y="0"/>
                      </a:cubicBezTo>
                      <a:cubicBezTo>
                        <a:pt x="367284" y="0"/>
                        <a:pt x="473075" y="108077"/>
                        <a:pt x="473075" y="241300"/>
                      </a:cubicBezTo>
                      <a:cubicBezTo>
                        <a:pt x="473075" y="374523"/>
                        <a:pt x="367157" y="482473"/>
                        <a:pt x="236601" y="482473"/>
                      </a:cubicBezTo>
                      <a:cubicBezTo>
                        <a:pt x="106045" y="482473"/>
                        <a:pt x="0" y="374523"/>
                        <a:pt x="0" y="2413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  <p:sp>
              <p:nvSpPr>
                <p:cNvPr id="85" name="Freeform 20">
                  <a:extLst>
                    <a:ext uri="{FF2B5EF4-FFF2-40B4-BE49-F238E27FC236}">
                      <a16:creationId xmlns="" xmlns:a16="http://schemas.microsoft.com/office/drawing/2014/main" id="{AB960642-7AE6-B359-A5D8-D4699A99F13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549402" cy="55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9402" h="558800">
                      <a:moveTo>
                        <a:pt x="0" y="279400"/>
                      </a:moveTo>
                      <a:cubicBezTo>
                        <a:pt x="0" y="125730"/>
                        <a:pt x="122301" y="0"/>
                        <a:pt x="274701" y="0"/>
                      </a:cubicBezTo>
                      <a:lnTo>
                        <a:pt x="274701" y="38100"/>
                      </a:lnTo>
                      <a:lnTo>
                        <a:pt x="274701" y="0"/>
                      </a:lnTo>
                      <a:cubicBezTo>
                        <a:pt x="427101" y="0"/>
                        <a:pt x="549402" y="125730"/>
                        <a:pt x="549402" y="279400"/>
                      </a:cubicBezTo>
                      <a:lnTo>
                        <a:pt x="511302" y="279400"/>
                      </a:lnTo>
                      <a:lnTo>
                        <a:pt x="549402" y="279400"/>
                      </a:lnTo>
                      <a:cubicBezTo>
                        <a:pt x="549402" y="432943"/>
                        <a:pt x="427101" y="558800"/>
                        <a:pt x="274701" y="558800"/>
                      </a:cubicBezTo>
                      <a:lnTo>
                        <a:pt x="274701" y="520700"/>
                      </a:lnTo>
                      <a:lnTo>
                        <a:pt x="274701" y="558800"/>
                      </a:lnTo>
                      <a:cubicBezTo>
                        <a:pt x="122301" y="558673"/>
                        <a:pt x="0" y="432943"/>
                        <a:pt x="0" y="279400"/>
                      </a:cubicBezTo>
                      <a:lnTo>
                        <a:pt x="38100" y="279400"/>
                      </a:lnTo>
                      <a:lnTo>
                        <a:pt x="76200" y="279400"/>
                      </a:lnTo>
                      <a:lnTo>
                        <a:pt x="38100" y="279400"/>
                      </a:lnTo>
                      <a:lnTo>
                        <a:pt x="0" y="279400"/>
                      </a:lnTo>
                      <a:moveTo>
                        <a:pt x="76327" y="279400"/>
                      </a:moveTo>
                      <a:cubicBezTo>
                        <a:pt x="76327" y="300482"/>
                        <a:pt x="59182" y="317500"/>
                        <a:pt x="38227" y="317500"/>
                      </a:cubicBezTo>
                      <a:cubicBezTo>
                        <a:pt x="17272" y="317500"/>
                        <a:pt x="127" y="300355"/>
                        <a:pt x="127" y="279400"/>
                      </a:cubicBezTo>
                      <a:cubicBezTo>
                        <a:pt x="127" y="258445"/>
                        <a:pt x="17272" y="241300"/>
                        <a:pt x="38227" y="241300"/>
                      </a:cubicBezTo>
                      <a:cubicBezTo>
                        <a:pt x="59182" y="241300"/>
                        <a:pt x="76327" y="258445"/>
                        <a:pt x="76327" y="279400"/>
                      </a:cubicBezTo>
                      <a:cubicBezTo>
                        <a:pt x="76327" y="392303"/>
                        <a:pt x="165862" y="482473"/>
                        <a:pt x="274701" y="482473"/>
                      </a:cubicBezTo>
                      <a:cubicBezTo>
                        <a:pt x="383540" y="482473"/>
                        <a:pt x="473075" y="392176"/>
                        <a:pt x="473075" y="279400"/>
                      </a:cubicBezTo>
                      <a:cubicBezTo>
                        <a:pt x="473075" y="166624"/>
                        <a:pt x="383540" y="76327"/>
                        <a:pt x="274701" y="76327"/>
                      </a:cubicBezTo>
                      <a:lnTo>
                        <a:pt x="274701" y="38100"/>
                      </a:lnTo>
                      <a:lnTo>
                        <a:pt x="274701" y="76200"/>
                      </a:lnTo>
                      <a:cubicBezTo>
                        <a:pt x="165862" y="76327"/>
                        <a:pt x="76327" y="166497"/>
                        <a:pt x="76327" y="279400"/>
                      </a:cubicBezTo>
                      <a:close/>
                    </a:path>
                  </a:pathLst>
                </a:custGeom>
                <a:solidFill>
                  <a:srgbClr val="397D5A"/>
                </a:solidFill>
              </p:spPr>
            </p:sp>
          </p:grpSp>
          <p:grpSp>
            <p:nvGrpSpPr>
              <p:cNvPr id="65" name="Group 21">
                <a:extLst>
                  <a:ext uri="{FF2B5EF4-FFF2-40B4-BE49-F238E27FC236}">
                    <a16:creationId xmlns="" xmlns:a16="http://schemas.microsoft.com/office/drawing/2014/main" id="{23E9F1FD-B952-0925-FFE7-B0517780789A}"/>
                  </a:ext>
                </a:extLst>
              </p:cNvPr>
              <p:cNvGrpSpPr/>
              <p:nvPr/>
            </p:nvGrpSpPr>
            <p:grpSpPr>
              <a:xfrm>
                <a:off x="9088830" y="7124966"/>
                <a:ext cx="219979" cy="216656"/>
                <a:chOff x="0" y="0"/>
                <a:chExt cx="238320" cy="234720"/>
              </a:xfrm>
            </p:grpSpPr>
            <p:sp>
              <p:nvSpPr>
                <p:cNvPr id="83" name="Freeform 22">
                  <a:extLst>
                    <a:ext uri="{FF2B5EF4-FFF2-40B4-BE49-F238E27FC236}">
                      <a16:creationId xmlns="" xmlns:a16="http://schemas.microsoft.com/office/drawing/2014/main" id="{0A7235D9-C9B1-F9F2-2B66-F4336659E1F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38252" cy="2346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252" h="234696">
                      <a:moveTo>
                        <a:pt x="0" y="117348"/>
                      </a:moveTo>
                      <a:cubicBezTo>
                        <a:pt x="0" y="52578"/>
                        <a:pt x="53340" y="0"/>
                        <a:pt x="119126" y="0"/>
                      </a:cubicBezTo>
                      <a:cubicBezTo>
                        <a:pt x="184912" y="0"/>
                        <a:pt x="238252" y="52578"/>
                        <a:pt x="238252" y="117348"/>
                      </a:cubicBezTo>
                      <a:cubicBezTo>
                        <a:pt x="238252" y="182118"/>
                        <a:pt x="184912" y="234696"/>
                        <a:pt x="119126" y="234696"/>
                      </a:cubicBezTo>
                      <a:cubicBezTo>
                        <a:pt x="53340" y="234696"/>
                        <a:pt x="0" y="182118"/>
                        <a:pt x="0" y="117348"/>
                      </a:cubicBezTo>
                      <a:close/>
                    </a:path>
                  </a:pathLst>
                </a:custGeom>
                <a:solidFill>
                  <a:srgbClr val="397D5A"/>
                </a:solidFill>
              </p:spPr>
            </p:sp>
          </p:grpSp>
          <p:sp>
            <p:nvSpPr>
              <p:cNvPr id="66" name="Freeform 24">
                <a:extLst>
                  <a:ext uri="{FF2B5EF4-FFF2-40B4-BE49-F238E27FC236}">
                    <a16:creationId xmlns="" xmlns:a16="http://schemas.microsoft.com/office/drawing/2014/main" id="{6C9B71C6-448A-9231-E3A8-A3C6549C8DD1}"/>
                  </a:ext>
                </a:extLst>
              </p:cNvPr>
              <p:cNvSpPr/>
              <p:nvPr/>
            </p:nvSpPr>
            <p:spPr>
              <a:xfrm>
                <a:off x="6562723" y="2145857"/>
                <a:ext cx="2224486" cy="2218391"/>
              </a:xfrm>
              <a:custGeom>
                <a:avLst/>
                <a:gdLst/>
                <a:ahLst/>
                <a:cxnLst/>
                <a:rect l="l" t="t" r="r" b="b"/>
                <a:pathLst>
                  <a:path w="2409952" h="2403348">
                    <a:moveTo>
                      <a:pt x="0" y="1201674"/>
                    </a:moveTo>
                    <a:cubicBezTo>
                      <a:pt x="0" y="537972"/>
                      <a:pt x="539496" y="0"/>
                      <a:pt x="1204976" y="0"/>
                    </a:cubicBezTo>
                    <a:cubicBezTo>
                      <a:pt x="1870456" y="0"/>
                      <a:pt x="2409952" y="537972"/>
                      <a:pt x="2409952" y="1201674"/>
                    </a:cubicBezTo>
                    <a:cubicBezTo>
                      <a:pt x="2409952" y="1865376"/>
                      <a:pt x="1870456" y="2403348"/>
                      <a:pt x="1204976" y="2403348"/>
                    </a:cubicBezTo>
                    <a:cubicBezTo>
                      <a:pt x="539496" y="2403348"/>
                      <a:pt x="0" y="1865376"/>
                      <a:pt x="0" y="1201674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  <p:grpSp>
            <p:nvGrpSpPr>
              <p:cNvPr id="67" name="Group 25">
                <a:extLst>
                  <a:ext uri="{FF2B5EF4-FFF2-40B4-BE49-F238E27FC236}">
                    <a16:creationId xmlns="" xmlns:a16="http://schemas.microsoft.com/office/drawing/2014/main" id="{FA281133-9049-8F4C-53E5-84BD3B719116}"/>
                  </a:ext>
                </a:extLst>
              </p:cNvPr>
              <p:cNvGrpSpPr/>
              <p:nvPr/>
            </p:nvGrpSpPr>
            <p:grpSpPr>
              <a:xfrm>
                <a:off x="8942620" y="3913002"/>
                <a:ext cx="507082" cy="515722"/>
                <a:chOff x="0" y="0"/>
                <a:chExt cx="549360" cy="558720"/>
              </a:xfrm>
            </p:grpSpPr>
            <p:sp>
              <p:nvSpPr>
                <p:cNvPr id="81" name="Freeform 26">
                  <a:extLst>
                    <a:ext uri="{FF2B5EF4-FFF2-40B4-BE49-F238E27FC236}">
                      <a16:creationId xmlns="" xmlns:a16="http://schemas.microsoft.com/office/drawing/2014/main" id="{DF12DE9C-3C11-05C4-814A-017F4DB35ED1}"/>
                    </a:ext>
                  </a:extLst>
                </p:cNvPr>
                <p:cNvSpPr/>
                <p:nvPr/>
              </p:nvSpPr>
              <p:spPr>
                <a:xfrm>
                  <a:off x="38100" y="38100"/>
                  <a:ext cx="473075" cy="482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075" h="482473">
                      <a:moveTo>
                        <a:pt x="0" y="241300"/>
                      </a:moveTo>
                      <a:cubicBezTo>
                        <a:pt x="0" y="108077"/>
                        <a:pt x="105918" y="0"/>
                        <a:pt x="236601" y="0"/>
                      </a:cubicBezTo>
                      <a:cubicBezTo>
                        <a:pt x="367284" y="0"/>
                        <a:pt x="473075" y="108077"/>
                        <a:pt x="473075" y="241300"/>
                      </a:cubicBezTo>
                      <a:cubicBezTo>
                        <a:pt x="473075" y="374523"/>
                        <a:pt x="367157" y="482473"/>
                        <a:pt x="236601" y="482473"/>
                      </a:cubicBezTo>
                      <a:cubicBezTo>
                        <a:pt x="106045" y="482473"/>
                        <a:pt x="0" y="374523"/>
                        <a:pt x="0" y="2413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  <p:sp>
              <p:nvSpPr>
                <p:cNvPr id="82" name="Freeform 27">
                  <a:extLst>
                    <a:ext uri="{FF2B5EF4-FFF2-40B4-BE49-F238E27FC236}">
                      <a16:creationId xmlns="" xmlns:a16="http://schemas.microsoft.com/office/drawing/2014/main" id="{C13E0265-A4C4-E77A-698E-40ABE208D9FE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549402" cy="55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9402" h="558800">
                      <a:moveTo>
                        <a:pt x="0" y="279400"/>
                      </a:moveTo>
                      <a:cubicBezTo>
                        <a:pt x="0" y="125730"/>
                        <a:pt x="122301" y="0"/>
                        <a:pt x="274701" y="0"/>
                      </a:cubicBezTo>
                      <a:lnTo>
                        <a:pt x="274701" y="38100"/>
                      </a:lnTo>
                      <a:lnTo>
                        <a:pt x="274701" y="0"/>
                      </a:lnTo>
                      <a:cubicBezTo>
                        <a:pt x="427101" y="0"/>
                        <a:pt x="549402" y="125730"/>
                        <a:pt x="549402" y="279400"/>
                      </a:cubicBezTo>
                      <a:lnTo>
                        <a:pt x="511302" y="279400"/>
                      </a:lnTo>
                      <a:lnTo>
                        <a:pt x="549402" y="279400"/>
                      </a:lnTo>
                      <a:cubicBezTo>
                        <a:pt x="549402" y="432943"/>
                        <a:pt x="427101" y="558800"/>
                        <a:pt x="274701" y="558800"/>
                      </a:cubicBezTo>
                      <a:lnTo>
                        <a:pt x="274701" y="520700"/>
                      </a:lnTo>
                      <a:lnTo>
                        <a:pt x="274701" y="558800"/>
                      </a:lnTo>
                      <a:cubicBezTo>
                        <a:pt x="122301" y="558673"/>
                        <a:pt x="0" y="432943"/>
                        <a:pt x="0" y="279400"/>
                      </a:cubicBezTo>
                      <a:lnTo>
                        <a:pt x="38100" y="279400"/>
                      </a:lnTo>
                      <a:lnTo>
                        <a:pt x="76200" y="279400"/>
                      </a:lnTo>
                      <a:lnTo>
                        <a:pt x="38100" y="279400"/>
                      </a:lnTo>
                      <a:lnTo>
                        <a:pt x="0" y="279400"/>
                      </a:lnTo>
                      <a:moveTo>
                        <a:pt x="76327" y="279400"/>
                      </a:moveTo>
                      <a:cubicBezTo>
                        <a:pt x="76327" y="300482"/>
                        <a:pt x="59182" y="317500"/>
                        <a:pt x="38227" y="317500"/>
                      </a:cubicBezTo>
                      <a:cubicBezTo>
                        <a:pt x="17272" y="317500"/>
                        <a:pt x="127" y="300355"/>
                        <a:pt x="127" y="279400"/>
                      </a:cubicBezTo>
                      <a:cubicBezTo>
                        <a:pt x="127" y="258445"/>
                        <a:pt x="17272" y="241300"/>
                        <a:pt x="38227" y="241300"/>
                      </a:cubicBezTo>
                      <a:cubicBezTo>
                        <a:pt x="59182" y="241300"/>
                        <a:pt x="76327" y="258445"/>
                        <a:pt x="76327" y="279400"/>
                      </a:cubicBezTo>
                      <a:cubicBezTo>
                        <a:pt x="76327" y="392303"/>
                        <a:pt x="165862" y="482473"/>
                        <a:pt x="274701" y="482473"/>
                      </a:cubicBezTo>
                      <a:cubicBezTo>
                        <a:pt x="383540" y="482473"/>
                        <a:pt x="473075" y="392176"/>
                        <a:pt x="473075" y="279400"/>
                      </a:cubicBezTo>
                      <a:cubicBezTo>
                        <a:pt x="473075" y="166624"/>
                        <a:pt x="383540" y="76327"/>
                        <a:pt x="274701" y="76327"/>
                      </a:cubicBezTo>
                      <a:lnTo>
                        <a:pt x="274701" y="38100"/>
                      </a:lnTo>
                      <a:lnTo>
                        <a:pt x="274701" y="76200"/>
                      </a:lnTo>
                      <a:cubicBezTo>
                        <a:pt x="165862" y="76327"/>
                        <a:pt x="76327" y="166497"/>
                        <a:pt x="76327" y="279400"/>
                      </a:cubicBezTo>
                      <a:close/>
                    </a:path>
                  </a:pathLst>
                </a:custGeom>
                <a:solidFill>
                  <a:srgbClr val="397D5A"/>
                </a:solidFill>
              </p:spPr>
            </p:sp>
          </p:grpSp>
          <p:grpSp>
            <p:nvGrpSpPr>
              <p:cNvPr id="68" name="Group 28">
                <a:extLst>
                  <a:ext uri="{FF2B5EF4-FFF2-40B4-BE49-F238E27FC236}">
                    <a16:creationId xmlns="" xmlns:a16="http://schemas.microsoft.com/office/drawing/2014/main" id="{AF106CFC-4BA5-C332-7712-8468679B8D91}"/>
                  </a:ext>
                </a:extLst>
              </p:cNvPr>
              <p:cNvGrpSpPr/>
              <p:nvPr/>
            </p:nvGrpSpPr>
            <p:grpSpPr>
              <a:xfrm>
                <a:off x="14516869" y="4062535"/>
                <a:ext cx="219315" cy="216656"/>
                <a:chOff x="0" y="0"/>
                <a:chExt cx="237600" cy="234720"/>
              </a:xfrm>
            </p:grpSpPr>
            <p:sp>
              <p:nvSpPr>
                <p:cNvPr id="80" name="Freeform 29">
                  <a:extLst>
                    <a:ext uri="{FF2B5EF4-FFF2-40B4-BE49-F238E27FC236}">
                      <a16:creationId xmlns="" xmlns:a16="http://schemas.microsoft.com/office/drawing/2014/main" id="{E12D0335-1242-C28C-0A79-1ED29C01867B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37490" cy="2346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490" h="234696">
                      <a:moveTo>
                        <a:pt x="0" y="117348"/>
                      </a:moveTo>
                      <a:cubicBezTo>
                        <a:pt x="0" y="52578"/>
                        <a:pt x="53213" y="0"/>
                        <a:pt x="118745" y="0"/>
                      </a:cubicBezTo>
                      <a:cubicBezTo>
                        <a:pt x="184277" y="0"/>
                        <a:pt x="237490" y="52578"/>
                        <a:pt x="237490" y="117348"/>
                      </a:cubicBezTo>
                      <a:cubicBezTo>
                        <a:pt x="237490" y="182118"/>
                        <a:pt x="184277" y="234696"/>
                        <a:pt x="118745" y="234696"/>
                      </a:cubicBezTo>
                      <a:cubicBezTo>
                        <a:pt x="53213" y="234696"/>
                        <a:pt x="0" y="182118"/>
                        <a:pt x="0" y="117348"/>
                      </a:cubicBezTo>
                      <a:close/>
                    </a:path>
                  </a:pathLst>
                </a:custGeom>
                <a:solidFill>
                  <a:srgbClr val="397D5A"/>
                </a:solidFill>
              </p:spPr>
            </p:sp>
          </p:grpSp>
          <p:grpSp>
            <p:nvGrpSpPr>
              <p:cNvPr id="69" name="Group 30">
                <a:extLst>
                  <a:ext uri="{FF2B5EF4-FFF2-40B4-BE49-F238E27FC236}">
                    <a16:creationId xmlns="" xmlns:a16="http://schemas.microsoft.com/office/drawing/2014/main" id="{285F51A6-67D9-DD11-3361-E8E0A674AB32}"/>
                  </a:ext>
                </a:extLst>
              </p:cNvPr>
              <p:cNvGrpSpPr/>
              <p:nvPr/>
            </p:nvGrpSpPr>
            <p:grpSpPr>
              <a:xfrm>
                <a:off x="9089494" y="4062535"/>
                <a:ext cx="219315" cy="216656"/>
                <a:chOff x="0" y="0"/>
                <a:chExt cx="237600" cy="234720"/>
              </a:xfrm>
            </p:grpSpPr>
            <p:sp>
              <p:nvSpPr>
                <p:cNvPr id="79" name="Freeform 31">
                  <a:extLst>
                    <a:ext uri="{FF2B5EF4-FFF2-40B4-BE49-F238E27FC236}">
                      <a16:creationId xmlns="" xmlns:a16="http://schemas.microsoft.com/office/drawing/2014/main" id="{AC13BD61-22B9-4EDC-9636-31B316FDCD1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37490" cy="2346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490" h="234696">
                      <a:moveTo>
                        <a:pt x="0" y="117348"/>
                      </a:moveTo>
                      <a:cubicBezTo>
                        <a:pt x="0" y="52578"/>
                        <a:pt x="53213" y="0"/>
                        <a:pt x="118745" y="0"/>
                      </a:cubicBezTo>
                      <a:cubicBezTo>
                        <a:pt x="184277" y="0"/>
                        <a:pt x="237490" y="52578"/>
                        <a:pt x="237490" y="117348"/>
                      </a:cubicBezTo>
                      <a:cubicBezTo>
                        <a:pt x="237490" y="182118"/>
                        <a:pt x="184277" y="234696"/>
                        <a:pt x="118745" y="234696"/>
                      </a:cubicBezTo>
                      <a:cubicBezTo>
                        <a:pt x="53213" y="234696"/>
                        <a:pt x="0" y="182118"/>
                        <a:pt x="0" y="117348"/>
                      </a:cubicBezTo>
                      <a:close/>
                    </a:path>
                  </a:pathLst>
                </a:custGeom>
                <a:solidFill>
                  <a:srgbClr val="397D5A"/>
                </a:solidFill>
              </p:spPr>
            </p:sp>
          </p:grpSp>
          <p:sp>
            <p:nvSpPr>
              <p:cNvPr id="70" name="Freeform 32">
                <a:extLst>
                  <a:ext uri="{FF2B5EF4-FFF2-40B4-BE49-F238E27FC236}">
                    <a16:creationId xmlns="" xmlns:a16="http://schemas.microsoft.com/office/drawing/2014/main" id="{BD8F12CE-4100-20F3-61C5-125692CCCA76}"/>
                  </a:ext>
                </a:extLst>
              </p:cNvPr>
              <p:cNvSpPr/>
              <p:nvPr/>
            </p:nvSpPr>
            <p:spPr>
              <a:xfrm>
                <a:off x="15398008" y="7491155"/>
                <a:ext cx="1489037" cy="1302230"/>
              </a:xfrm>
              <a:custGeom>
                <a:avLst/>
                <a:gdLst/>
                <a:ahLst/>
                <a:cxnLst/>
                <a:rect l="l" t="t" r="r" b="b"/>
                <a:pathLst>
                  <a:path w="1489037" h="1302230">
                    <a:moveTo>
                      <a:pt x="0" y="0"/>
                    </a:moveTo>
                    <a:lnTo>
                      <a:pt x="1489037" y="0"/>
                    </a:lnTo>
                    <a:lnTo>
                      <a:pt x="1489037" y="1302230"/>
                    </a:lnTo>
                    <a:lnTo>
                      <a:pt x="0" y="130223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>
                  <a:extLst>
                    <a:ext uri="{96DAC541-7B7A-43D3-8B79-37D633B846F1}">
                      <asvg:svgBlip xmlns="" xmlns:asvg="http://schemas.microsoft.com/office/drawing/2016/SVG/main" r:embed="rId5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71" name="Freeform 33">
                <a:extLst>
                  <a:ext uri="{FF2B5EF4-FFF2-40B4-BE49-F238E27FC236}">
                    <a16:creationId xmlns="" xmlns:a16="http://schemas.microsoft.com/office/drawing/2014/main" id="{C3A5881E-F6BF-5629-7700-BFDA5FC234B3}"/>
                  </a:ext>
                </a:extLst>
              </p:cNvPr>
              <p:cNvSpPr/>
              <p:nvPr/>
            </p:nvSpPr>
            <p:spPr>
              <a:xfrm>
                <a:off x="15398008" y="2676676"/>
                <a:ext cx="1498866" cy="1205944"/>
              </a:xfrm>
              <a:custGeom>
                <a:avLst/>
                <a:gdLst/>
                <a:ahLst/>
                <a:cxnLst/>
                <a:rect l="l" t="t" r="r" b="b"/>
                <a:pathLst>
                  <a:path w="1498866" h="1205944">
                    <a:moveTo>
                      <a:pt x="0" y="0"/>
                    </a:moveTo>
                    <a:lnTo>
                      <a:pt x="1498866" y="0"/>
                    </a:lnTo>
                    <a:lnTo>
                      <a:pt x="1498866" y="1205944"/>
                    </a:lnTo>
                    <a:lnTo>
                      <a:pt x="0" y="120594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>
                  <a:extLst>
                    <a:ext uri="{96DAC541-7B7A-43D3-8B79-37D633B846F1}">
                      <asvg:svgBlip xmlns=""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72" name="Freeform 34">
                <a:extLst>
                  <a:ext uri="{FF2B5EF4-FFF2-40B4-BE49-F238E27FC236}">
                    <a16:creationId xmlns="" xmlns:a16="http://schemas.microsoft.com/office/drawing/2014/main" id="{04970A71-0E45-2EF1-7970-B5AD9AA7727E}"/>
                  </a:ext>
                </a:extLst>
              </p:cNvPr>
              <p:cNvSpPr/>
              <p:nvPr/>
            </p:nvSpPr>
            <p:spPr>
              <a:xfrm>
                <a:off x="6987774" y="2605605"/>
                <a:ext cx="1408888" cy="1280807"/>
              </a:xfrm>
              <a:custGeom>
                <a:avLst/>
                <a:gdLst/>
                <a:ahLst/>
                <a:cxnLst/>
                <a:rect l="l" t="t" r="r" b="b"/>
                <a:pathLst>
                  <a:path w="1408888" h="1280807">
                    <a:moveTo>
                      <a:pt x="0" y="0"/>
                    </a:moveTo>
                    <a:lnTo>
                      <a:pt x="1408888" y="0"/>
                    </a:lnTo>
                    <a:lnTo>
                      <a:pt x="1408888" y="1280807"/>
                    </a:lnTo>
                    <a:lnTo>
                      <a:pt x="0" y="128080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>
                  <a:extLst>
                    <a:ext uri="{96DAC541-7B7A-43D3-8B79-37D633B846F1}">
                      <asvg:svgBlip xmlns="" xmlns:asvg="http://schemas.microsoft.com/office/drawing/2016/SVG/main" r:embed="rId9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73" name="Freeform 35">
                <a:extLst>
                  <a:ext uri="{FF2B5EF4-FFF2-40B4-BE49-F238E27FC236}">
                    <a16:creationId xmlns="" xmlns:a16="http://schemas.microsoft.com/office/drawing/2014/main" id="{82794A4D-A936-312D-E860-0E23013E6C17}"/>
                  </a:ext>
                </a:extLst>
              </p:cNvPr>
              <p:cNvSpPr/>
              <p:nvPr/>
            </p:nvSpPr>
            <p:spPr>
              <a:xfrm>
                <a:off x="6927575" y="7587964"/>
                <a:ext cx="1469087" cy="1268924"/>
              </a:xfrm>
              <a:custGeom>
                <a:avLst/>
                <a:gdLst/>
                <a:ahLst/>
                <a:cxnLst/>
                <a:rect l="l" t="t" r="r" b="b"/>
                <a:pathLst>
                  <a:path w="1469087" h="1268924">
                    <a:moveTo>
                      <a:pt x="0" y="0"/>
                    </a:moveTo>
                    <a:lnTo>
                      <a:pt x="1469087" y="0"/>
                    </a:lnTo>
                    <a:lnTo>
                      <a:pt x="1469087" y="1268924"/>
                    </a:lnTo>
                    <a:lnTo>
                      <a:pt x="0" y="126892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=""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grpSp>
            <p:nvGrpSpPr>
              <p:cNvPr id="74" name="Group 36">
                <a:extLst>
                  <a:ext uri="{FF2B5EF4-FFF2-40B4-BE49-F238E27FC236}">
                    <a16:creationId xmlns="" xmlns:a16="http://schemas.microsoft.com/office/drawing/2014/main" id="{2A6E828A-6D38-4226-1A6C-248B8491E138}"/>
                  </a:ext>
                </a:extLst>
              </p:cNvPr>
              <p:cNvGrpSpPr/>
              <p:nvPr/>
            </p:nvGrpSpPr>
            <p:grpSpPr>
              <a:xfrm>
                <a:off x="9655291" y="3446026"/>
                <a:ext cx="4512106" cy="4512106"/>
                <a:chOff x="0" y="0"/>
                <a:chExt cx="812800" cy="812800"/>
              </a:xfrm>
            </p:grpSpPr>
            <p:sp>
              <p:nvSpPr>
                <p:cNvPr id="77" name="Freeform 37">
                  <a:extLst>
                    <a:ext uri="{FF2B5EF4-FFF2-40B4-BE49-F238E27FC236}">
                      <a16:creationId xmlns="" xmlns:a16="http://schemas.microsoft.com/office/drawing/2014/main" id="{F0A26981-671A-D824-B4BD-5CF1D58C525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0" cap="sq">
                  <a:solidFill>
                    <a:srgbClr val="397D5A"/>
                  </a:solidFill>
                  <a:prstDash val="solid"/>
                  <a:miter/>
                </a:ln>
              </p:spPr>
            </p:sp>
            <p:sp>
              <p:nvSpPr>
                <p:cNvPr id="78" name="TextBox 38">
                  <a:extLst>
                    <a:ext uri="{FF2B5EF4-FFF2-40B4-BE49-F238E27FC236}">
                      <a16:creationId xmlns="" xmlns:a16="http://schemas.microsoft.com/office/drawing/2014/main" id="{5DC4A328-C6D7-A63B-B099-7499EBAB0631}"/>
                    </a:ext>
                  </a:extLst>
                </p:cNvPr>
                <p:cNvSpPr txBox="1"/>
                <p:nvPr/>
              </p:nvSpPr>
              <p:spPr>
                <a:xfrm>
                  <a:off x="76200" y="57150"/>
                  <a:ext cx="660400" cy="6794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59"/>
                    </a:lnSpc>
                  </a:pPr>
                  <a:endParaRPr/>
                </a:p>
              </p:txBody>
            </p:sp>
          </p:grpSp>
          <p:sp>
            <p:nvSpPr>
              <p:cNvPr id="75" name="TextBox 41">
                <a:extLst>
                  <a:ext uri="{FF2B5EF4-FFF2-40B4-BE49-F238E27FC236}">
                    <a16:creationId xmlns="" xmlns:a16="http://schemas.microsoft.com/office/drawing/2014/main" id="{AFCE91CC-9C0D-1001-DF3D-FE9B7CF8C361}"/>
                  </a:ext>
                </a:extLst>
              </p:cNvPr>
              <p:cNvSpPr txBox="1"/>
              <p:nvPr/>
            </p:nvSpPr>
            <p:spPr>
              <a:xfrm>
                <a:off x="11219201" y="6179187"/>
                <a:ext cx="1384218" cy="44653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847"/>
                  </a:lnSpc>
                </a:pPr>
                <a:r>
                  <a:rPr lang="en-US" sz="2748" spc="137" dirty="0">
                    <a:solidFill>
                      <a:srgbClr val="1C5739"/>
                    </a:solidFill>
                    <a:latin typeface="Open Sauce"/>
                    <a:ea typeface="Open Sauce"/>
                    <a:cs typeface="Open Sauce"/>
                    <a:sym typeface="Open Sauce"/>
                  </a:rPr>
                  <a:t>Bank</a:t>
                </a:r>
              </a:p>
            </p:txBody>
          </p:sp>
          <p:pic>
            <p:nvPicPr>
              <p:cNvPr id="76" name="Picture 75">
                <a:extLst>
                  <a:ext uri="{FF2B5EF4-FFF2-40B4-BE49-F238E27FC236}">
                    <a16:creationId xmlns="" xmlns:a16="http://schemas.microsoft.com/office/drawing/2014/main" id="{21ADDCB3-F802-7879-65D4-6BC887B837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09952" y="4592328"/>
                <a:ext cx="1602716" cy="1602716"/>
              </a:xfrm>
              <a:prstGeom prst="rect">
                <a:avLst/>
              </a:prstGeom>
            </p:spPr>
          </p:pic>
        </p:grpSp>
        <p:sp>
          <p:nvSpPr>
            <p:cNvPr id="93" name="TextBox 49">
              <a:extLst>
                <a:ext uri="{FF2B5EF4-FFF2-40B4-BE49-F238E27FC236}">
                  <a16:creationId xmlns="" xmlns:a16="http://schemas.microsoft.com/office/drawing/2014/main" id="{1F520725-8F7D-087B-E4F2-A6C6E92D358C}"/>
                </a:ext>
              </a:extLst>
            </p:cNvPr>
            <p:cNvSpPr txBox="1"/>
            <p:nvPr/>
          </p:nvSpPr>
          <p:spPr>
            <a:xfrm>
              <a:off x="1457575" y="6966493"/>
              <a:ext cx="8881022" cy="3761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lvl="0" indent="-342900" algn="l">
                <a:lnSpc>
                  <a:spcPts val="3199"/>
                </a:lnSpc>
                <a:spcBef>
                  <a:spcPct val="0"/>
                </a:spcBef>
                <a:buFont typeface="Wingdings" panose="05000000000000000000" pitchFamily="2" charset="2"/>
                <a:buChar char="Ø"/>
              </a:pPr>
              <a:r>
                <a:rPr lang="en-US" sz="2318" spc="227" dirty="0">
                  <a:solidFill>
                    <a:srgbClr val="397D5A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Home Ownership vs. Last Payment Date Stats:</a:t>
              </a:r>
            </a:p>
          </p:txBody>
        </p:sp>
        <p:sp>
          <p:nvSpPr>
            <p:cNvPr id="94" name="TextBox 48">
              <a:extLst>
                <a:ext uri="{FF2B5EF4-FFF2-40B4-BE49-F238E27FC236}">
                  <a16:creationId xmlns="" xmlns:a16="http://schemas.microsoft.com/office/drawing/2014/main" id="{5BC2DBF8-698F-EA86-CA74-CC9A6674F571}"/>
                </a:ext>
              </a:extLst>
            </p:cNvPr>
            <p:cNvSpPr txBox="1"/>
            <p:nvPr/>
          </p:nvSpPr>
          <p:spPr>
            <a:xfrm>
              <a:off x="1459875" y="7421437"/>
              <a:ext cx="8423822" cy="6669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lvl="0" indent="0">
                <a:lnSpc>
                  <a:spcPts val="2570"/>
                </a:lnSpc>
                <a:spcBef>
                  <a:spcPct val="0"/>
                </a:spcBef>
                <a:defRPr sz="2400" b="1">
                  <a:latin typeface="Bell MT" panose="02020503060305020303" pitchFamily="18" charset="0"/>
                </a:defRPr>
              </a:lvl1pPr>
            </a:lstStyle>
            <a:p>
              <a:r>
                <a:rPr lang="en-US" dirty="0">
                  <a:sym typeface="Open Sauce"/>
                </a:rPr>
                <a:t>To examine the relationship between home ownership and the timing of the last loan payment.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C780F3E1-8576-2B58-8AA7-ACA1551B3FFD}"/>
              </a:ext>
            </a:extLst>
          </p:cNvPr>
          <p:cNvGrpSpPr/>
          <p:nvPr/>
        </p:nvGrpSpPr>
        <p:grpSpPr>
          <a:xfrm>
            <a:off x="-305814" y="-323115"/>
            <a:ext cx="18608682" cy="10479497"/>
            <a:chOff x="-305814" y="-323115"/>
            <a:chExt cx="18608682" cy="10479497"/>
          </a:xfrm>
        </p:grpSpPr>
        <p:sp>
          <p:nvSpPr>
            <p:cNvPr id="2" name="Freeform 2"/>
            <p:cNvSpPr/>
            <p:nvPr/>
          </p:nvSpPr>
          <p:spPr>
            <a:xfrm flipH="1" flipV="1">
              <a:off x="14868" y="-130618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8000" y="10287000"/>
                  </a:moveTo>
                  <a:lnTo>
                    <a:pt x="0" y="10287000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10287000"/>
                  </a:lnTo>
                  <a:close/>
                </a:path>
              </a:pathLst>
            </a:custGeom>
            <a:blipFill>
              <a:blip r:embed="rId2"/>
              <a:stretch>
                <a:fillRect t="-38888" b="-38888"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9105555" y="3510346"/>
              <a:ext cx="380297" cy="362766"/>
              <a:chOff x="0" y="0"/>
              <a:chExt cx="587326" cy="56025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587375" cy="560197"/>
              </a:xfrm>
              <a:custGeom>
                <a:avLst/>
                <a:gdLst/>
                <a:ahLst/>
                <a:cxnLst/>
                <a:rect l="l" t="t" r="r" b="b"/>
                <a:pathLst>
                  <a:path w="587375" h="560197">
                    <a:moveTo>
                      <a:pt x="0" y="280162"/>
                    </a:moveTo>
                    <a:cubicBezTo>
                      <a:pt x="0" y="125476"/>
                      <a:pt x="131445" y="0"/>
                      <a:pt x="293624" y="0"/>
                    </a:cubicBezTo>
                    <a:cubicBezTo>
                      <a:pt x="455803" y="0"/>
                      <a:pt x="587375" y="125476"/>
                      <a:pt x="587375" y="280162"/>
                    </a:cubicBezTo>
                    <a:cubicBezTo>
                      <a:pt x="587375" y="434848"/>
                      <a:pt x="455803" y="560197"/>
                      <a:pt x="293624" y="560197"/>
                    </a:cubicBezTo>
                    <a:cubicBezTo>
                      <a:pt x="131445" y="560197"/>
                      <a:pt x="0" y="434848"/>
                      <a:pt x="0" y="280162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8435419" y="1355253"/>
              <a:ext cx="1720154" cy="2064383"/>
              <a:chOff x="0" y="0"/>
              <a:chExt cx="2656586" cy="318820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656586" cy="3188209"/>
              </a:xfrm>
              <a:custGeom>
                <a:avLst/>
                <a:gdLst/>
                <a:ahLst/>
                <a:cxnLst/>
                <a:rect l="l" t="t" r="r" b="b"/>
                <a:pathLst>
                  <a:path w="2656586" h="3188208">
                    <a:moveTo>
                      <a:pt x="1342263" y="0"/>
                    </a:moveTo>
                    <a:cubicBezTo>
                      <a:pt x="587248" y="0"/>
                      <a:pt x="0" y="587248"/>
                      <a:pt x="0" y="1342390"/>
                    </a:cubicBezTo>
                    <a:cubicBezTo>
                      <a:pt x="0" y="1957705"/>
                      <a:pt x="419481" y="2489073"/>
                      <a:pt x="1006729" y="2628900"/>
                    </a:cubicBezTo>
                    <a:cubicBezTo>
                      <a:pt x="1342263" y="3188208"/>
                      <a:pt x="1342263" y="3188208"/>
                      <a:pt x="1342263" y="3188208"/>
                    </a:cubicBezTo>
                    <a:cubicBezTo>
                      <a:pt x="1649857" y="2628900"/>
                      <a:pt x="1649857" y="2628900"/>
                      <a:pt x="1649857" y="2628900"/>
                    </a:cubicBezTo>
                    <a:cubicBezTo>
                      <a:pt x="2237105" y="2489073"/>
                      <a:pt x="2656586" y="1957705"/>
                      <a:pt x="2656586" y="1342390"/>
                    </a:cubicBezTo>
                    <a:cubicBezTo>
                      <a:pt x="2656459" y="587248"/>
                      <a:pt x="2069338" y="0"/>
                      <a:pt x="1342263" y="0"/>
                    </a:cubicBezTo>
                    <a:close/>
                    <a:moveTo>
                      <a:pt x="1342263" y="2461133"/>
                    </a:moveTo>
                    <a:cubicBezTo>
                      <a:pt x="727075" y="2461133"/>
                      <a:pt x="223774" y="1957705"/>
                      <a:pt x="223774" y="1342390"/>
                    </a:cubicBezTo>
                    <a:cubicBezTo>
                      <a:pt x="223774" y="727075"/>
                      <a:pt x="727075" y="223647"/>
                      <a:pt x="1342263" y="223647"/>
                    </a:cubicBezTo>
                    <a:cubicBezTo>
                      <a:pt x="1957451" y="223647"/>
                      <a:pt x="2432812" y="727075"/>
                      <a:pt x="2432812" y="1342390"/>
                    </a:cubicBezTo>
                    <a:cubicBezTo>
                      <a:pt x="2432812" y="1957705"/>
                      <a:pt x="1957451" y="2461133"/>
                      <a:pt x="1342263" y="2461133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8836955" y="1578097"/>
              <a:ext cx="917029" cy="1101235"/>
            </a:xfrm>
            <a:custGeom>
              <a:avLst/>
              <a:gdLst/>
              <a:ahLst/>
              <a:cxnLst/>
              <a:rect l="l" t="t" r="r" b="b"/>
              <a:pathLst>
                <a:path w="917029" h="1101235">
                  <a:moveTo>
                    <a:pt x="0" y="0"/>
                  </a:moveTo>
                  <a:lnTo>
                    <a:pt x="917029" y="0"/>
                  </a:lnTo>
                  <a:lnTo>
                    <a:pt x="917029" y="1101235"/>
                  </a:lnTo>
                  <a:lnTo>
                    <a:pt x="0" y="1101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11474751" y="3510346"/>
              <a:ext cx="380297" cy="362766"/>
              <a:chOff x="0" y="0"/>
              <a:chExt cx="587326" cy="560252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87375" cy="560197"/>
              </a:xfrm>
              <a:custGeom>
                <a:avLst/>
                <a:gdLst/>
                <a:ahLst/>
                <a:cxnLst/>
                <a:rect l="l" t="t" r="r" b="b"/>
                <a:pathLst>
                  <a:path w="587375" h="560197">
                    <a:moveTo>
                      <a:pt x="0" y="280162"/>
                    </a:moveTo>
                    <a:cubicBezTo>
                      <a:pt x="0" y="125476"/>
                      <a:pt x="131445" y="0"/>
                      <a:pt x="293624" y="0"/>
                    </a:cubicBezTo>
                    <a:cubicBezTo>
                      <a:pt x="455803" y="0"/>
                      <a:pt x="587375" y="125476"/>
                      <a:pt x="587375" y="280162"/>
                    </a:cubicBezTo>
                    <a:cubicBezTo>
                      <a:pt x="587375" y="434848"/>
                      <a:pt x="455803" y="560197"/>
                      <a:pt x="293624" y="560197"/>
                    </a:cubicBezTo>
                    <a:cubicBezTo>
                      <a:pt x="131445" y="560197"/>
                      <a:pt x="0" y="434848"/>
                      <a:pt x="0" y="280162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10804615" y="1355253"/>
              <a:ext cx="1720101" cy="2064402"/>
              <a:chOff x="0" y="0"/>
              <a:chExt cx="2656504" cy="3188238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656586" cy="3188208"/>
              </a:xfrm>
              <a:custGeom>
                <a:avLst/>
                <a:gdLst/>
                <a:ahLst/>
                <a:cxnLst/>
                <a:rect l="l" t="t" r="r" b="b"/>
                <a:pathLst>
                  <a:path w="2656586" h="3188208">
                    <a:moveTo>
                      <a:pt x="1342263" y="0"/>
                    </a:moveTo>
                    <a:cubicBezTo>
                      <a:pt x="587248" y="0"/>
                      <a:pt x="0" y="587248"/>
                      <a:pt x="0" y="1342390"/>
                    </a:cubicBezTo>
                    <a:cubicBezTo>
                      <a:pt x="0" y="1957705"/>
                      <a:pt x="419481" y="2489073"/>
                      <a:pt x="1006729" y="2628900"/>
                    </a:cubicBezTo>
                    <a:cubicBezTo>
                      <a:pt x="1342263" y="3188208"/>
                      <a:pt x="1342263" y="3188208"/>
                      <a:pt x="1342263" y="3188208"/>
                    </a:cubicBezTo>
                    <a:cubicBezTo>
                      <a:pt x="1649857" y="2628900"/>
                      <a:pt x="1649857" y="2628900"/>
                      <a:pt x="1649857" y="2628900"/>
                    </a:cubicBezTo>
                    <a:cubicBezTo>
                      <a:pt x="2237105" y="2489073"/>
                      <a:pt x="2656586" y="1957705"/>
                      <a:pt x="2656586" y="1342390"/>
                    </a:cubicBezTo>
                    <a:cubicBezTo>
                      <a:pt x="2656459" y="587248"/>
                      <a:pt x="2069338" y="0"/>
                      <a:pt x="1342263" y="0"/>
                    </a:cubicBezTo>
                    <a:close/>
                    <a:moveTo>
                      <a:pt x="1342263" y="2461133"/>
                    </a:moveTo>
                    <a:cubicBezTo>
                      <a:pt x="727075" y="2461133"/>
                      <a:pt x="223774" y="1957705"/>
                      <a:pt x="223774" y="1342390"/>
                    </a:cubicBezTo>
                    <a:cubicBezTo>
                      <a:pt x="223774" y="727075"/>
                      <a:pt x="727075" y="223647"/>
                      <a:pt x="1342263" y="223647"/>
                    </a:cubicBezTo>
                    <a:cubicBezTo>
                      <a:pt x="1957451" y="223647"/>
                      <a:pt x="2432812" y="727075"/>
                      <a:pt x="2432812" y="1342390"/>
                    </a:cubicBezTo>
                    <a:cubicBezTo>
                      <a:pt x="2432812" y="1957705"/>
                      <a:pt x="1957451" y="2461133"/>
                      <a:pt x="1342263" y="2461133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3842043" y="3510346"/>
              <a:ext cx="380297" cy="362766"/>
              <a:chOff x="0" y="0"/>
              <a:chExt cx="587326" cy="56025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587375" cy="560197"/>
              </a:xfrm>
              <a:custGeom>
                <a:avLst/>
                <a:gdLst/>
                <a:ahLst/>
                <a:cxnLst/>
                <a:rect l="l" t="t" r="r" b="b"/>
                <a:pathLst>
                  <a:path w="587375" h="560197">
                    <a:moveTo>
                      <a:pt x="0" y="280162"/>
                    </a:moveTo>
                    <a:cubicBezTo>
                      <a:pt x="0" y="125476"/>
                      <a:pt x="131445" y="0"/>
                      <a:pt x="293624" y="0"/>
                    </a:cubicBezTo>
                    <a:cubicBezTo>
                      <a:pt x="455803" y="0"/>
                      <a:pt x="587375" y="125476"/>
                      <a:pt x="587375" y="280162"/>
                    </a:cubicBezTo>
                    <a:cubicBezTo>
                      <a:pt x="587375" y="434848"/>
                      <a:pt x="455803" y="560197"/>
                      <a:pt x="293624" y="560197"/>
                    </a:cubicBezTo>
                    <a:cubicBezTo>
                      <a:pt x="131445" y="560197"/>
                      <a:pt x="0" y="434848"/>
                      <a:pt x="0" y="280162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3171907" y="1355253"/>
              <a:ext cx="1720101" cy="2064402"/>
              <a:chOff x="0" y="0"/>
              <a:chExt cx="2656504" cy="3188238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656586" cy="3188208"/>
              </a:xfrm>
              <a:custGeom>
                <a:avLst/>
                <a:gdLst/>
                <a:ahLst/>
                <a:cxnLst/>
                <a:rect l="l" t="t" r="r" b="b"/>
                <a:pathLst>
                  <a:path w="2656586" h="3188208">
                    <a:moveTo>
                      <a:pt x="1342263" y="0"/>
                    </a:moveTo>
                    <a:cubicBezTo>
                      <a:pt x="587248" y="0"/>
                      <a:pt x="0" y="587248"/>
                      <a:pt x="0" y="1342390"/>
                    </a:cubicBezTo>
                    <a:cubicBezTo>
                      <a:pt x="0" y="1957705"/>
                      <a:pt x="419481" y="2489073"/>
                      <a:pt x="1006729" y="2628900"/>
                    </a:cubicBezTo>
                    <a:cubicBezTo>
                      <a:pt x="1342263" y="3188208"/>
                      <a:pt x="1342263" y="3188208"/>
                      <a:pt x="1342263" y="3188208"/>
                    </a:cubicBezTo>
                    <a:cubicBezTo>
                      <a:pt x="1649857" y="2628900"/>
                      <a:pt x="1649857" y="2628900"/>
                      <a:pt x="1649857" y="2628900"/>
                    </a:cubicBezTo>
                    <a:cubicBezTo>
                      <a:pt x="2237105" y="2489073"/>
                      <a:pt x="2656586" y="1957705"/>
                      <a:pt x="2656586" y="1342390"/>
                    </a:cubicBezTo>
                    <a:cubicBezTo>
                      <a:pt x="2656459" y="587248"/>
                      <a:pt x="2069338" y="0"/>
                      <a:pt x="1342263" y="0"/>
                    </a:cubicBezTo>
                    <a:close/>
                    <a:moveTo>
                      <a:pt x="1342263" y="2461133"/>
                    </a:moveTo>
                    <a:cubicBezTo>
                      <a:pt x="727075" y="2461133"/>
                      <a:pt x="223774" y="1957705"/>
                      <a:pt x="223774" y="1342390"/>
                    </a:cubicBezTo>
                    <a:cubicBezTo>
                      <a:pt x="223774" y="727075"/>
                      <a:pt x="727075" y="223647"/>
                      <a:pt x="1342263" y="223647"/>
                    </a:cubicBezTo>
                    <a:cubicBezTo>
                      <a:pt x="1957451" y="223647"/>
                      <a:pt x="2432812" y="727075"/>
                      <a:pt x="2432812" y="1342390"/>
                    </a:cubicBezTo>
                    <a:cubicBezTo>
                      <a:pt x="2432812" y="1957705"/>
                      <a:pt x="1957451" y="2461133"/>
                      <a:pt x="1342263" y="2461133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16209335" y="3510346"/>
              <a:ext cx="380297" cy="362766"/>
              <a:chOff x="0" y="0"/>
              <a:chExt cx="587326" cy="56025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587375" cy="560197"/>
              </a:xfrm>
              <a:custGeom>
                <a:avLst/>
                <a:gdLst/>
                <a:ahLst/>
                <a:cxnLst/>
                <a:rect l="l" t="t" r="r" b="b"/>
                <a:pathLst>
                  <a:path w="587375" h="560197">
                    <a:moveTo>
                      <a:pt x="0" y="280162"/>
                    </a:moveTo>
                    <a:cubicBezTo>
                      <a:pt x="0" y="125476"/>
                      <a:pt x="131445" y="0"/>
                      <a:pt x="293624" y="0"/>
                    </a:cubicBezTo>
                    <a:cubicBezTo>
                      <a:pt x="455803" y="0"/>
                      <a:pt x="587375" y="125476"/>
                      <a:pt x="587375" y="280162"/>
                    </a:cubicBezTo>
                    <a:cubicBezTo>
                      <a:pt x="587375" y="434848"/>
                      <a:pt x="455803" y="560197"/>
                      <a:pt x="293624" y="560197"/>
                    </a:cubicBezTo>
                    <a:cubicBezTo>
                      <a:pt x="131445" y="560197"/>
                      <a:pt x="0" y="434848"/>
                      <a:pt x="0" y="280162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15539199" y="1355253"/>
              <a:ext cx="1720101" cy="2064402"/>
              <a:chOff x="0" y="0"/>
              <a:chExt cx="2656504" cy="3188238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2656586" cy="3188208"/>
              </a:xfrm>
              <a:custGeom>
                <a:avLst/>
                <a:gdLst/>
                <a:ahLst/>
                <a:cxnLst/>
                <a:rect l="l" t="t" r="r" b="b"/>
                <a:pathLst>
                  <a:path w="2656586" h="3188208">
                    <a:moveTo>
                      <a:pt x="1342263" y="0"/>
                    </a:moveTo>
                    <a:cubicBezTo>
                      <a:pt x="587248" y="0"/>
                      <a:pt x="0" y="587248"/>
                      <a:pt x="0" y="1342390"/>
                    </a:cubicBezTo>
                    <a:cubicBezTo>
                      <a:pt x="0" y="1957705"/>
                      <a:pt x="419481" y="2489073"/>
                      <a:pt x="1006729" y="2628900"/>
                    </a:cubicBezTo>
                    <a:cubicBezTo>
                      <a:pt x="1342263" y="3188208"/>
                      <a:pt x="1342263" y="3188208"/>
                      <a:pt x="1342263" y="3188208"/>
                    </a:cubicBezTo>
                    <a:cubicBezTo>
                      <a:pt x="1649857" y="2628900"/>
                      <a:pt x="1649857" y="2628900"/>
                      <a:pt x="1649857" y="2628900"/>
                    </a:cubicBezTo>
                    <a:cubicBezTo>
                      <a:pt x="2237105" y="2489073"/>
                      <a:pt x="2656586" y="1957705"/>
                      <a:pt x="2656586" y="1342390"/>
                    </a:cubicBezTo>
                    <a:cubicBezTo>
                      <a:pt x="2656459" y="587248"/>
                      <a:pt x="2069338" y="0"/>
                      <a:pt x="1342263" y="0"/>
                    </a:cubicBezTo>
                    <a:close/>
                    <a:moveTo>
                      <a:pt x="1342263" y="2461133"/>
                    </a:moveTo>
                    <a:cubicBezTo>
                      <a:pt x="727075" y="2461133"/>
                      <a:pt x="223774" y="1957705"/>
                      <a:pt x="223774" y="1342390"/>
                    </a:cubicBezTo>
                    <a:cubicBezTo>
                      <a:pt x="223774" y="727075"/>
                      <a:pt x="727075" y="223647"/>
                      <a:pt x="1342263" y="223647"/>
                    </a:cubicBezTo>
                    <a:cubicBezTo>
                      <a:pt x="1957451" y="223647"/>
                      <a:pt x="2432812" y="727075"/>
                      <a:pt x="2432812" y="1342390"/>
                    </a:cubicBezTo>
                    <a:cubicBezTo>
                      <a:pt x="2432812" y="1957705"/>
                      <a:pt x="1957451" y="2461133"/>
                      <a:pt x="1342263" y="2461133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11119111" y="1694324"/>
              <a:ext cx="974600" cy="988985"/>
            </a:xfrm>
            <a:custGeom>
              <a:avLst/>
              <a:gdLst/>
              <a:ahLst/>
              <a:cxnLst/>
              <a:rect l="l" t="t" r="r" b="b"/>
              <a:pathLst>
                <a:path w="974600" h="988985">
                  <a:moveTo>
                    <a:pt x="0" y="0"/>
                  </a:moveTo>
                  <a:lnTo>
                    <a:pt x="974599" y="0"/>
                  </a:lnTo>
                  <a:lnTo>
                    <a:pt x="974599" y="988985"/>
                  </a:lnTo>
                  <a:lnTo>
                    <a:pt x="0" y="988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3576323" y="1785294"/>
              <a:ext cx="911270" cy="898015"/>
            </a:xfrm>
            <a:custGeom>
              <a:avLst/>
              <a:gdLst/>
              <a:ahLst/>
              <a:cxnLst/>
              <a:rect l="l" t="t" r="r" b="b"/>
              <a:pathLst>
                <a:path w="911270" h="898015">
                  <a:moveTo>
                    <a:pt x="0" y="0"/>
                  </a:moveTo>
                  <a:lnTo>
                    <a:pt x="911270" y="0"/>
                  </a:lnTo>
                  <a:lnTo>
                    <a:pt x="911270" y="898015"/>
                  </a:lnTo>
                  <a:lnTo>
                    <a:pt x="0" y="898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5945575" y="1694324"/>
              <a:ext cx="879297" cy="988985"/>
            </a:xfrm>
            <a:custGeom>
              <a:avLst/>
              <a:gdLst/>
              <a:ahLst/>
              <a:cxnLst/>
              <a:rect l="l" t="t" r="r" b="b"/>
              <a:pathLst>
                <a:path w="879297" h="988985">
                  <a:moveTo>
                    <a:pt x="0" y="0"/>
                  </a:moveTo>
                  <a:lnTo>
                    <a:pt x="879297" y="0"/>
                  </a:lnTo>
                  <a:lnTo>
                    <a:pt x="879297" y="988985"/>
                  </a:lnTo>
                  <a:lnTo>
                    <a:pt x="0" y="988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3"/>
            <p:cNvSpPr/>
            <p:nvPr/>
          </p:nvSpPr>
          <p:spPr>
            <a:xfrm rot="-10800000">
              <a:off x="-305814" y="-323115"/>
              <a:ext cx="8744064" cy="2511931"/>
            </a:xfrm>
            <a:custGeom>
              <a:avLst/>
              <a:gdLst/>
              <a:ahLst/>
              <a:cxnLst/>
              <a:rect l="l" t="t" r="r" b="b"/>
              <a:pathLst>
                <a:path w="8744064" h="2511931">
                  <a:moveTo>
                    <a:pt x="0" y="0"/>
                  </a:moveTo>
                  <a:lnTo>
                    <a:pt x="8744064" y="0"/>
                  </a:lnTo>
                  <a:lnTo>
                    <a:pt x="8744064" y="2511931"/>
                  </a:lnTo>
                  <a:lnTo>
                    <a:pt x="0" y="25119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=""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="" xmlns:a16="http://schemas.microsoft.com/office/drawing/2014/main" id="{FA8BAC8C-2132-ECBB-1349-5E17E100DF84}"/>
                </a:ext>
              </a:extLst>
            </p:cNvPr>
            <p:cNvSpPr/>
            <p:nvPr/>
          </p:nvSpPr>
          <p:spPr>
            <a:xfrm>
              <a:off x="8494108" y="3890034"/>
              <a:ext cx="8765245" cy="5795949"/>
            </a:xfrm>
            <a:prstGeom prst="rect">
              <a:avLst/>
            </a:prstGeom>
            <a:solidFill>
              <a:srgbClr val="114E0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4" name="Chart 23">
            <a:extLst>
              <a:ext uri="{FF2B5EF4-FFF2-40B4-BE49-F238E27FC236}">
                <a16:creationId xmlns="" xmlns:a16="http://schemas.microsoft.com/office/drawing/2014/main" id="{E97BA980-41DB-0BAE-537F-705E32E2FF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0734358"/>
              </p:ext>
            </p:extLst>
          </p:nvPr>
        </p:nvGraphicFramePr>
        <p:xfrm>
          <a:off x="8494108" y="3963787"/>
          <a:ext cx="8765245" cy="57221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C8671E61-263C-34A1-C5B5-F9C06C272405}"/>
              </a:ext>
            </a:extLst>
          </p:cNvPr>
          <p:cNvGrpSpPr/>
          <p:nvPr/>
        </p:nvGrpSpPr>
        <p:grpSpPr>
          <a:xfrm>
            <a:off x="1028646" y="2794765"/>
            <a:ext cx="7373826" cy="5930135"/>
            <a:chOff x="1028646" y="2794765"/>
            <a:chExt cx="7373826" cy="5930135"/>
          </a:xfrm>
        </p:grpSpPr>
        <p:sp>
          <p:nvSpPr>
            <p:cNvPr id="36" name="TextBox 24"/>
            <p:cNvSpPr txBox="1"/>
            <p:nvPr/>
          </p:nvSpPr>
          <p:spPr>
            <a:xfrm>
              <a:off x="1028646" y="2794765"/>
              <a:ext cx="7373826" cy="14311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457200" lvl="0" indent="-457200">
                <a:lnSpc>
                  <a:spcPts val="5862"/>
                </a:lnSpc>
                <a:spcBef>
                  <a:spcPct val="0"/>
                </a:spcBef>
                <a:buFont typeface="Wingdings" panose="05000000000000000000" pitchFamily="2" charset="2"/>
                <a:buChar char="Ø"/>
                <a:defRPr sz="3200" b="1" spc="207">
                  <a:solidFill>
                    <a:srgbClr val="040506"/>
                  </a:solidFill>
                  <a:latin typeface="Codec Pro ExtraBold"/>
                  <a:ea typeface="Codec Pro ExtraBold"/>
                  <a:cs typeface="Codec Pro ExtraBold"/>
                </a:defRPr>
              </a:lvl1pPr>
            </a:lstStyle>
            <a:p>
              <a:r>
                <a:rPr lang="en-US" dirty="0">
                  <a:sym typeface="Codec Pro ExtraBold"/>
                </a:rPr>
                <a:t>Year-Wise Loan Amount Statistics:</a:t>
              </a:r>
            </a:p>
          </p:txBody>
        </p:sp>
        <p:sp>
          <p:nvSpPr>
            <p:cNvPr id="37" name="TextBox 25"/>
            <p:cNvSpPr txBox="1"/>
            <p:nvPr/>
          </p:nvSpPr>
          <p:spPr>
            <a:xfrm>
              <a:off x="1028647" y="4811403"/>
              <a:ext cx="7048553" cy="16274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342900" lvl="0" indent="-342900">
                <a:lnSpc>
                  <a:spcPts val="2055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  <a:defRPr sz="2400" b="1" spc="145">
                  <a:solidFill>
                    <a:srgbClr val="231F20"/>
                  </a:solidFill>
                  <a:ea typeface="Noto Mono" panose="020B0609030804020204" pitchFamily="49" charset="0"/>
                  <a:cs typeface="Noto Mono" panose="020B0609030804020204" pitchFamily="49" charset="0"/>
                </a:defRPr>
              </a:lvl1pPr>
            </a:lstStyle>
            <a:p>
              <a:r>
                <a:rPr lang="en-US" dirty="0">
                  <a:sym typeface="Open Sauce"/>
                </a:rPr>
                <a:t>Objective: To understand the trend in loan amounts over different years.</a:t>
              </a:r>
            </a:p>
            <a:p>
              <a:endParaRPr lang="en-US" dirty="0">
                <a:sym typeface="Open Sauce"/>
              </a:endParaRPr>
            </a:p>
            <a:p>
              <a:r>
                <a:rPr lang="en-US" dirty="0">
                  <a:sym typeface="Open Sauce"/>
                </a:rPr>
                <a:t>Goal: Identify growth patterns, peak periods, and any significant changes in loan disbursements.</a:t>
              </a:r>
            </a:p>
          </p:txBody>
        </p:sp>
        <p:sp>
          <p:nvSpPr>
            <p:cNvPr id="25" name="TextBox 25">
              <a:extLst>
                <a:ext uri="{FF2B5EF4-FFF2-40B4-BE49-F238E27FC236}">
                  <a16:creationId xmlns="" xmlns:a16="http://schemas.microsoft.com/office/drawing/2014/main" id="{F80D6523-B5F3-9C28-507A-A4E969059F43}"/>
                </a:ext>
              </a:extLst>
            </p:cNvPr>
            <p:cNvSpPr txBox="1"/>
            <p:nvPr/>
          </p:nvSpPr>
          <p:spPr>
            <a:xfrm>
              <a:off x="1028646" y="7364463"/>
              <a:ext cx="7048553" cy="13604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342900" lvl="0" indent="-342900">
                <a:lnSpc>
                  <a:spcPts val="2055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  <a:defRPr sz="2400" b="1" spc="145">
                  <a:solidFill>
                    <a:srgbClr val="231F20"/>
                  </a:solidFill>
                  <a:ea typeface="Noto Mono" panose="020B0609030804020204" pitchFamily="49" charset="0"/>
                  <a:cs typeface="Noto Mono" panose="020B0609030804020204" pitchFamily="49" charset="0"/>
                </a:defRPr>
              </a:lvl1pPr>
            </a:lstStyle>
            <a:p>
              <a:r>
                <a:rPr lang="en-US" dirty="0">
                  <a:sym typeface="Open Sauce"/>
                </a:rPr>
                <a:t>Analyzes loan amounts over different years to identify growth patterns, peak periods, and significant changes, providing insights into loan disbursement trends and helping in strategic planning.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3313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90600" y="723900"/>
            <a:ext cx="1021080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/>
              <a:t>Every year there is a high percentage Change in loan amount but th</a:t>
            </a:r>
            <a:r>
              <a:rPr lang="en-US" sz="4000" dirty="0"/>
              <a:t>e</a:t>
            </a:r>
            <a:r>
              <a:rPr lang="en-US" sz="4000" dirty="0" smtClean="0"/>
              <a:t> maximum change that we observe is in 2011.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/>
              <a:t>State CA has the maximum change by year in loan amount as well as in recovery amount we should open more branches there.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/>
              <a:t>For the upcoming year 2012, we should be ready for more loan amounts to grow our business.</a:t>
            </a:r>
            <a:endParaRPr lang="en-IN" sz="40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4800" y="723900"/>
            <a:ext cx="5514975" cy="4848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800" y="5905500"/>
            <a:ext cx="5514975" cy="3429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6230600" y="4152900"/>
            <a:ext cx="1019175" cy="114300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5163800" y="3176588"/>
            <a:ext cx="1066800" cy="1128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439900" y="277868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State CA</a:t>
            </a:r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211657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C780F3E1-8576-2B58-8AA7-ACA1551B3FFD}"/>
              </a:ext>
            </a:extLst>
          </p:cNvPr>
          <p:cNvGrpSpPr/>
          <p:nvPr/>
        </p:nvGrpSpPr>
        <p:grpSpPr>
          <a:xfrm>
            <a:off x="-320682" y="-192497"/>
            <a:ext cx="18608682" cy="10479497"/>
            <a:chOff x="-305814" y="-323115"/>
            <a:chExt cx="18608682" cy="10479497"/>
          </a:xfrm>
        </p:grpSpPr>
        <p:sp>
          <p:nvSpPr>
            <p:cNvPr id="2" name="Freeform 2"/>
            <p:cNvSpPr/>
            <p:nvPr/>
          </p:nvSpPr>
          <p:spPr>
            <a:xfrm flipH="1" flipV="1">
              <a:off x="14868" y="-130618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8000" y="10287000"/>
                  </a:moveTo>
                  <a:lnTo>
                    <a:pt x="0" y="10287000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10287000"/>
                  </a:lnTo>
                  <a:close/>
                </a:path>
              </a:pathLst>
            </a:custGeom>
            <a:blipFill>
              <a:blip r:embed="rId2"/>
              <a:stretch>
                <a:fillRect t="-38888" b="-38888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9105555" y="3510346"/>
              <a:ext cx="380297" cy="362766"/>
              <a:chOff x="0" y="0"/>
              <a:chExt cx="587326" cy="56025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587375" cy="560197"/>
              </a:xfrm>
              <a:custGeom>
                <a:avLst/>
                <a:gdLst/>
                <a:ahLst/>
                <a:cxnLst/>
                <a:rect l="l" t="t" r="r" b="b"/>
                <a:pathLst>
                  <a:path w="587375" h="560197">
                    <a:moveTo>
                      <a:pt x="0" y="280162"/>
                    </a:moveTo>
                    <a:cubicBezTo>
                      <a:pt x="0" y="125476"/>
                      <a:pt x="131445" y="0"/>
                      <a:pt x="293624" y="0"/>
                    </a:cubicBezTo>
                    <a:cubicBezTo>
                      <a:pt x="455803" y="0"/>
                      <a:pt x="587375" y="125476"/>
                      <a:pt x="587375" y="280162"/>
                    </a:cubicBezTo>
                    <a:cubicBezTo>
                      <a:pt x="587375" y="434848"/>
                      <a:pt x="455803" y="560197"/>
                      <a:pt x="293624" y="560197"/>
                    </a:cubicBezTo>
                    <a:cubicBezTo>
                      <a:pt x="131445" y="560197"/>
                      <a:pt x="0" y="434848"/>
                      <a:pt x="0" y="280162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8435419" y="1355253"/>
              <a:ext cx="1720101" cy="2064402"/>
              <a:chOff x="0" y="0"/>
              <a:chExt cx="2656504" cy="318823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656586" cy="3188208"/>
              </a:xfrm>
              <a:custGeom>
                <a:avLst/>
                <a:gdLst/>
                <a:ahLst/>
                <a:cxnLst/>
                <a:rect l="l" t="t" r="r" b="b"/>
                <a:pathLst>
                  <a:path w="2656586" h="3188208">
                    <a:moveTo>
                      <a:pt x="1342263" y="0"/>
                    </a:moveTo>
                    <a:cubicBezTo>
                      <a:pt x="587248" y="0"/>
                      <a:pt x="0" y="587248"/>
                      <a:pt x="0" y="1342390"/>
                    </a:cubicBezTo>
                    <a:cubicBezTo>
                      <a:pt x="0" y="1957705"/>
                      <a:pt x="419481" y="2489073"/>
                      <a:pt x="1006729" y="2628900"/>
                    </a:cubicBezTo>
                    <a:cubicBezTo>
                      <a:pt x="1342263" y="3188208"/>
                      <a:pt x="1342263" y="3188208"/>
                      <a:pt x="1342263" y="3188208"/>
                    </a:cubicBezTo>
                    <a:cubicBezTo>
                      <a:pt x="1649857" y="2628900"/>
                      <a:pt x="1649857" y="2628900"/>
                      <a:pt x="1649857" y="2628900"/>
                    </a:cubicBezTo>
                    <a:cubicBezTo>
                      <a:pt x="2237105" y="2489073"/>
                      <a:pt x="2656586" y="1957705"/>
                      <a:pt x="2656586" y="1342390"/>
                    </a:cubicBezTo>
                    <a:cubicBezTo>
                      <a:pt x="2656459" y="587248"/>
                      <a:pt x="2069338" y="0"/>
                      <a:pt x="1342263" y="0"/>
                    </a:cubicBezTo>
                    <a:close/>
                    <a:moveTo>
                      <a:pt x="1342263" y="2461133"/>
                    </a:moveTo>
                    <a:cubicBezTo>
                      <a:pt x="727075" y="2461133"/>
                      <a:pt x="223774" y="1957705"/>
                      <a:pt x="223774" y="1342390"/>
                    </a:cubicBezTo>
                    <a:cubicBezTo>
                      <a:pt x="223774" y="727075"/>
                      <a:pt x="727075" y="223647"/>
                      <a:pt x="1342263" y="223647"/>
                    </a:cubicBezTo>
                    <a:cubicBezTo>
                      <a:pt x="1957451" y="223647"/>
                      <a:pt x="2432812" y="727075"/>
                      <a:pt x="2432812" y="1342390"/>
                    </a:cubicBezTo>
                    <a:cubicBezTo>
                      <a:pt x="2432812" y="1957705"/>
                      <a:pt x="1957451" y="2461133"/>
                      <a:pt x="1342263" y="2461133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sp>
          <p:nvSpPr>
            <p:cNvPr id="8" name="Freeform 8"/>
            <p:cNvSpPr/>
            <p:nvPr/>
          </p:nvSpPr>
          <p:spPr>
            <a:xfrm>
              <a:off x="8836955" y="1578097"/>
              <a:ext cx="917029" cy="1101235"/>
            </a:xfrm>
            <a:custGeom>
              <a:avLst/>
              <a:gdLst/>
              <a:ahLst/>
              <a:cxnLst/>
              <a:rect l="l" t="t" r="r" b="b"/>
              <a:pathLst>
                <a:path w="917029" h="1101235">
                  <a:moveTo>
                    <a:pt x="0" y="0"/>
                  </a:moveTo>
                  <a:lnTo>
                    <a:pt x="917029" y="0"/>
                  </a:lnTo>
                  <a:lnTo>
                    <a:pt x="917029" y="1101235"/>
                  </a:lnTo>
                  <a:lnTo>
                    <a:pt x="0" y="1101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" name="Group 9"/>
            <p:cNvGrpSpPr/>
            <p:nvPr/>
          </p:nvGrpSpPr>
          <p:grpSpPr>
            <a:xfrm>
              <a:off x="11474751" y="3510346"/>
              <a:ext cx="380297" cy="362766"/>
              <a:chOff x="0" y="0"/>
              <a:chExt cx="587326" cy="560252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87375" cy="560197"/>
              </a:xfrm>
              <a:custGeom>
                <a:avLst/>
                <a:gdLst/>
                <a:ahLst/>
                <a:cxnLst/>
                <a:rect l="l" t="t" r="r" b="b"/>
                <a:pathLst>
                  <a:path w="587375" h="560197">
                    <a:moveTo>
                      <a:pt x="0" y="280162"/>
                    </a:moveTo>
                    <a:cubicBezTo>
                      <a:pt x="0" y="125476"/>
                      <a:pt x="131445" y="0"/>
                      <a:pt x="293624" y="0"/>
                    </a:cubicBezTo>
                    <a:cubicBezTo>
                      <a:pt x="455803" y="0"/>
                      <a:pt x="587375" y="125476"/>
                      <a:pt x="587375" y="280162"/>
                    </a:cubicBezTo>
                    <a:cubicBezTo>
                      <a:pt x="587375" y="434848"/>
                      <a:pt x="455803" y="560197"/>
                      <a:pt x="293624" y="560197"/>
                    </a:cubicBezTo>
                    <a:cubicBezTo>
                      <a:pt x="131445" y="560197"/>
                      <a:pt x="0" y="434848"/>
                      <a:pt x="0" y="280162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10804615" y="1355253"/>
              <a:ext cx="1720101" cy="2064402"/>
              <a:chOff x="0" y="0"/>
              <a:chExt cx="2656504" cy="3188238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656586" cy="3188208"/>
              </a:xfrm>
              <a:custGeom>
                <a:avLst/>
                <a:gdLst/>
                <a:ahLst/>
                <a:cxnLst/>
                <a:rect l="l" t="t" r="r" b="b"/>
                <a:pathLst>
                  <a:path w="2656586" h="3188208">
                    <a:moveTo>
                      <a:pt x="1342263" y="0"/>
                    </a:moveTo>
                    <a:cubicBezTo>
                      <a:pt x="587248" y="0"/>
                      <a:pt x="0" y="587248"/>
                      <a:pt x="0" y="1342390"/>
                    </a:cubicBezTo>
                    <a:cubicBezTo>
                      <a:pt x="0" y="1957705"/>
                      <a:pt x="419481" y="2489073"/>
                      <a:pt x="1006729" y="2628900"/>
                    </a:cubicBezTo>
                    <a:cubicBezTo>
                      <a:pt x="1342263" y="3188208"/>
                      <a:pt x="1342263" y="3188208"/>
                      <a:pt x="1342263" y="3188208"/>
                    </a:cubicBezTo>
                    <a:cubicBezTo>
                      <a:pt x="1649857" y="2628900"/>
                      <a:pt x="1649857" y="2628900"/>
                      <a:pt x="1649857" y="2628900"/>
                    </a:cubicBezTo>
                    <a:cubicBezTo>
                      <a:pt x="2237105" y="2489073"/>
                      <a:pt x="2656586" y="1957705"/>
                      <a:pt x="2656586" y="1342390"/>
                    </a:cubicBezTo>
                    <a:cubicBezTo>
                      <a:pt x="2656459" y="587248"/>
                      <a:pt x="2069338" y="0"/>
                      <a:pt x="1342263" y="0"/>
                    </a:cubicBezTo>
                    <a:close/>
                    <a:moveTo>
                      <a:pt x="1342263" y="2461133"/>
                    </a:moveTo>
                    <a:cubicBezTo>
                      <a:pt x="727075" y="2461133"/>
                      <a:pt x="223774" y="1957705"/>
                      <a:pt x="223774" y="1342390"/>
                    </a:cubicBezTo>
                    <a:cubicBezTo>
                      <a:pt x="223774" y="727075"/>
                      <a:pt x="727075" y="223647"/>
                      <a:pt x="1342263" y="223647"/>
                    </a:cubicBezTo>
                    <a:cubicBezTo>
                      <a:pt x="1957451" y="223647"/>
                      <a:pt x="2432812" y="727075"/>
                      <a:pt x="2432812" y="1342390"/>
                    </a:cubicBezTo>
                    <a:cubicBezTo>
                      <a:pt x="2432812" y="1957705"/>
                      <a:pt x="1957451" y="2461133"/>
                      <a:pt x="1342263" y="2461133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13842043" y="3510346"/>
              <a:ext cx="380297" cy="362766"/>
              <a:chOff x="0" y="0"/>
              <a:chExt cx="587326" cy="56025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587375" cy="560197"/>
              </a:xfrm>
              <a:custGeom>
                <a:avLst/>
                <a:gdLst/>
                <a:ahLst/>
                <a:cxnLst/>
                <a:rect l="l" t="t" r="r" b="b"/>
                <a:pathLst>
                  <a:path w="587375" h="560197">
                    <a:moveTo>
                      <a:pt x="0" y="280162"/>
                    </a:moveTo>
                    <a:cubicBezTo>
                      <a:pt x="0" y="125476"/>
                      <a:pt x="131445" y="0"/>
                      <a:pt x="293624" y="0"/>
                    </a:cubicBezTo>
                    <a:cubicBezTo>
                      <a:pt x="455803" y="0"/>
                      <a:pt x="587375" y="125476"/>
                      <a:pt x="587375" y="280162"/>
                    </a:cubicBezTo>
                    <a:cubicBezTo>
                      <a:pt x="587375" y="434848"/>
                      <a:pt x="455803" y="560197"/>
                      <a:pt x="293624" y="560197"/>
                    </a:cubicBezTo>
                    <a:cubicBezTo>
                      <a:pt x="131445" y="560197"/>
                      <a:pt x="0" y="434848"/>
                      <a:pt x="0" y="280162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13171907" y="1355253"/>
              <a:ext cx="1720101" cy="2064402"/>
              <a:chOff x="0" y="0"/>
              <a:chExt cx="2656504" cy="3188238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656586" cy="3188208"/>
              </a:xfrm>
              <a:custGeom>
                <a:avLst/>
                <a:gdLst/>
                <a:ahLst/>
                <a:cxnLst/>
                <a:rect l="l" t="t" r="r" b="b"/>
                <a:pathLst>
                  <a:path w="2656586" h="3188208">
                    <a:moveTo>
                      <a:pt x="1342263" y="0"/>
                    </a:moveTo>
                    <a:cubicBezTo>
                      <a:pt x="587248" y="0"/>
                      <a:pt x="0" y="587248"/>
                      <a:pt x="0" y="1342390"/>
                    </a:cubicBezTo>
                    <a:cubicBezTo>
                      <a:pt x="0" y="1957705"/>
                      <a:pt x="419481" y="2489073"/>
                      <a:pt x="1006729" y="2628900"/>
                    </a:cubicBezTo>
                    <a:cubicBezTo>
                      <a:pt x="1342263" y="3188208"/>
                      <a:pt x="1342263" y="3188208"/>
                      <a:pt x="1342263" y="3188208"/>
                    </a:cubicBezTo>
                    <a:cubicBezTo>
                      <a:pt x="1649857" y="2628900"/>
                      <a:pt x="1649857" y="2628900"/>
                      <a:pt x="1649857" y="2628900"/>
                    </a:cubicBezTo>
                    <a:cubicBezTo>
                      <a:pt x="2237105" y="2489073"/>
                      <a:pt x="2656586" y="1957705"/>
                      <a:pt x="2656586" y="1342390"/>
                    </a:cubicBezTo>
                    <a:cubicBezTo>
                      <a:pt x="2656459" y="587248"/>
                      <a:pt x="2069338" y="0"/>
                      <a:pt x="1342263" y="0"/>
                    </a:cubicBezTo>
                    <a:close/>
                    <a:moveTo>
                      <a:pt x="1342263" y="2461133"/>
                    </a:moveTo>
                    <a:cubicBezTo>
                      <a:pt x="727075" y="2461133"/>
                      <a:pt x="223774" y="1957705"/>
                      <a:pt x="223774" y="1342390"/>
                    </a:cubicBezTo>
                    <a:cubicBezTo>
                      <a:pt x="223774" y="727075"/>
                      <a:pt x="727075" y="223647"/>
                      <a:pt x="1342263" y="223647"/>
                    </a:cubicBezTo>
                    <a:cubicBezTo>
                      <a:pt x="1957451" y="223647"/>
                      <a:pt x="2432812" y="727075"/>
                      <a:pt x="2432812" y="1342390"/>
                    </a:cubicBezTo>
                    <a:cubicBezTo>
                      <a:pt x="2432812" y="1957705"/>
                      <a:pt x="1957451" y="2461133"/>
                      <a:pt x="1342263" y="2461133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16209335" y="3510346"/>
              <a:ext cx="380297" cy="362766"/>
              <a:chOff x="0" y="0"/>
              <a:chExt cx="587326" cy="56025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587375" cy="560197"/>
              </a:xfrm>
              <a:custGeom>
                <a:avLst/>
                <a:gdLst/>
                <a:ahLst/>
                <a:cxnLst/>
                <a:rect l="l" t="t" r="r" b="b"/>
                <a:pathLst>
                  <a:path w="587375" h="560197">
                    <a:moveTo>
                      <a:pt x="0" y="280162"/>
                    </a:moveTo>
                    <a:cubicBezTo>
                      <a:pt x="0" y="125476"/>
                      <a:pt x="131445" y="0"/>
                      <a:pt x="293624" y="0"/>
                    </a:cubicBezTo>
                    <a:cubicBezTo>
                      <a:pt x="455803" y="0"/>
                      <a:pt x="587375" y="125476"/>
                      <a:pt x="587375" y="280162"/>
                    </a:cubicBezTo>
                    <a:cubicBezTo>
                      <a:pt x="587375" y="434848"/>
                      <a:pt x="455803" y="560197"/>
                      <a:pt x="293624" y="560197"/>
                    </a:cubicBezTo>
                    <a:cubicBezTo>
                      <a:pt x="131445" y="560197"/>
                      <a:pt x="0" y="434848"/>
                      <a:pt x="0" y="280162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15539199" y="1355253"/>
              <a:ext cx="1720101" cy="2064402"/>
              <a:chOff x="0" y="0"/>
              <a:chExt cx="2656504" cy="3188238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2656586" cy="3188208"/>
              </a:xfrm>
              <a:custGeom>
                <a:avLst/>
                <a:gdLst/>
                <a:ahLst/>
                <a:cxnLst/>
                <a:rect l="l" t="t" r="r" b="b"/>
                <a:pathLst>
                  <a:path w="2656586" h="3188208">
                    <a:moveTo>
                      <a:pt x="1342263" y="0"/>
                    </a:moveTo>
                    <a:cubicBezTo>
                      <a:pt x="587248" y="0"/>
                      <a:pt x="0" y="587248"/>
                      <a:pt x="0" y="1342390"/>
                    </a:cubicBezTo>
                    <a:cubicBezTo>
                      <a:pt x="0" y="1957705"/>
                      <a:pt x="419481" y="2489073"/>
                      <a:pt x="1006729" y="2628900"/>
                    </a:cubicBezTo>
                    <a:cubicBezTo>
                      <a:pt x="1342263" y="3188208"/>
                      <a:pt x="1342263" y="3188208"/>
                      <a:pt x="1342263" y="3188208"/>
                    </a:cubicBezTo>
                    <a:cubicBezTo>
                      <a:pt x="1649857" y="2628900"/>
                      <a:pt x="1649857" y="2628900"/>
                      <a:pt x="1649857" y="2628900"/>
                    </a:cubicBezTo>
                    <a:cubicBezTo>
                      <a:pt x="2237105" y="2489073"/>
                      <a:pt x="2656586" y="1957705"/>
                      <a:pt x="2656586" y="1342390"/>
                    </a:cubicBezTo>
                    <a:cubicBezTo>
                      <a:pt x="2656459" y="587248"/>
                      <a:pt x="2069338" y="0"/>
                      <a:pt x="1342263" y="0"/>
                    </a:cubicBezTo>
                    <a:close/>
                    <a:moveTo>
                      <a:pt x="1342263" y="2461133"/>
                    </a:moveTo>
                    <a:cubicBezTo>
                      <a:pt x="727075" y="2461133"/>
                      <a:pt x="223774" y="1957705"/>
                      <a:pt x="223774" y="1342390"/>
                    </a:cubicBezTo>
                    <a:cubicBezTo>
                      <a:pt x="223774" y="727075"/>
                      <a:pt x="727075" y="223647"/>
                      <a:pt x="1342263" y="223647"/>
                    </a:cubicBezTo>
                    <a:cubicBezTo>
                      <a:pt x="1957451" y="223647"/>
                      <a:pt x="2432812" y="727075"/>
                      <a:pt x="2432812" y="1342390"/>
                    </a:cubicBezTo>
                    <a:cubicBezTo>
                      <a:pt x="2432812" y="1957705"/>
                      <a:pt x="1957451" y="2461133"/>
                      <a:pt x="1342263" y="2461133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sp>
          <p:nvSpPr>
            <p:cNvPr id="21" name="Freeform 21"/>
            <p:cNvSpPr/>
            <p:nvPr/>
          </p:nvSpPr>
          <p:spPr>
            <a:xfrm>
              <a:off x="11119111" y="1694324"/>
              <a:ext cx="974600" cy="988985"/>
            </a:xfrm>
            <a:custGeom>
              <a:avLst/>
              <a:gdLst/>
              <a:ahLst/>
              <a:cxnLst/>
              <a:rect l="l" t="t" r="r" b="b"/>
              <a:pathLst>
                <a:path w="974600" h="988985">
                  <a:moveTo>
                    <a:pt x="0" y="0"/>
                  </a:moveTo>
                  <a:lnTo>
                    <a:pt x="974599" y="0"/>
                  </a:lnTo>
                  <a:lnTo>
                    <a:pt x="974599" y="988985"/>
                  </a:lnTo>
                  <a:lnTo>
                    <a:pt x="0" y="988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13576323" y="1785294"/>
              <a:ext cx="911270" cy="898015"/>
            </a:xfrm>
            <a:custGeom>
              <a:avLst/>
              <a:gdLst/>
              <a:ahLst/>
              <a:cxnLst/>
              <a:rect l="l" t="t" r="r" b="b"/>
              <a:pathLst>
                <a:path w="911270" h="898015">
                  <a:moveTo>
                    <a:pt x="0" y="0"/>
                  </a:moveTo>
                  <a:lnTo>
                    <a:pt x="911270" y="0"/>
                  </a:lnTo>
                  <a:lnTo>
                    <a:pt x="911270" y="898015"/>
                  </a:lnTo>
                  <a:lnTo>
                    <a:pt x="0" y="898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15945575" y="1694324"/>
              <a:ext cx="879297" cy="988985"/>
            </a:xfrm>
            <a:custGeom>
              <a:avLst/>
              <a:gdLst/>
              <a:ahLst/>
              <a:cxnLst/>
              <a:rect l="l" t="t" r="r" b="b"/>
              <a:pathLst>
                <a:path w="879297" h="988985">
                  <a:moveTo>
                    <a:pt x="0" y="0"/>
                  </a:moveTo>
                  <a:lnTo>
                    <a:pt x="879297" y="0"/>
                  </a:lnTo>
                  <a:lnTo>
                    <a:pt x="879297" y="988985"/>
                  </a:lnTo>
                  <a:lnTo>
                    <a:pt x="0" y="988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 rot="-10800000">
              <a:off x="-305814" y="-323115"/>
              <a:ext cx="8744064" cy="2511931"/>
            </a:xfrm>
            <a:custGeom>
              <a:avLst/>
              <a:gdLst/>
              <a:ahLst/>
              <a:cxnLst/>
              <a:rect l="l" t="t" r="r" b="b"/>
              <a:pathLst>
                <a:path w="8744064" h="2511931">
                  <a:moveTo>
                    <a:pt x="0" y="0"/>
                  </a:moveTo>
                  <a:lnTo>
                    <a:pt x="8744064" y="0"/>
                  </a:lnTo>
                  <a:lnTo>
                    <a:pt x="8744064" y="2511931"/>
                  </a:lnTo>
                  <a:lnTo>
                    <a:pt x="0" y="25119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=""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Rectangle 34">
              <a:extLst>
                <a:ext uri="{FF2B5EF4-FFF2-40B4-BE49-F238E27FC236}">
                  <a16:creationId xmlns="" xmlns:a16="http://schemas.microsoft.com/office/drawing/2014/main" id="{FA8BAC8C-2132-ECBB-1349-5E17E100DF84}"/>
                </a:ext>
              </a:extLst>
            </p:cNvPr>
            <p:cNvSpPr/>
            <p:nvPr/>
          </p:nvSpPr>
          <p:spPr>
            <a:xfrm>
              <a:off x="8494108" y="3890034"/>
              <a:ext cx="8765245" cy="5795949"/>
            </a:xfrm>
            <a:prstGeom prst="rect">
              <a:avLst/>
            </a:prstGeom>
            <a:solidFill>
              <a:srgbClr val="114E0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88C7056D-30BD-406F-CEA7-4340A1F069F2}"/>
              </a:ext>
            </a:extLst>
          </p:cNvPr>
          <p:cNvGrpSpPr/>
          <p:nvPr/>
        </p:nvGrpSpPr>
        <p:grpSpPr>
          <a:xfrm>
            <a:off x="1043515" y="2925383"/>
            <a:ext cx="7216695" cy="6169354"/>
            <a:chOff x="1043515" y="2925383"/>
            <a:chExt cx="7216695" cy="6169354"/>
          </a:xfrm>
        </p:grpSpPr>
        <p:sp>
          <p:nvSpPr>
            <p:cNvPr id="36" name="TextBox 24"/>
            <p:cNvSpPr txBox="1"/>
            <p:nvPr/>
          </p:nvSpPr>
          <p:spPr>
            <a:xfrm>
              <a:off x="1128776" y="2925383"/>
              <a:ext cx="7131434" cy="14311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457200" lvl="0" indent="-457200">
                <a:lnSpc>
                  <a:spcPts val="5862"/>
                </a:lnSpc>
                <a:spcBef>
                  <a:spcPct val="0"/>
                </a:spcBef>
                <a:buFont typeface="Wingdings" panose="05000000000000000000" pitchFamily="2" charset="2"/>
                <a:buChar char="Ø"/>
                <a:defRPr sz="3200" b="1" spc="207">
                  <a:solidFill>
                    <a:srgbClr val="040506"/>
                  </a:solidFill>
                  <a:latin typeface="Codec Pro ExtraBold"/>
                  <a:ea typeface="Codec Pro ExtraBold"/>
                  <a:cs typeface="Codec Pro ExtraBold"/>
                </a:defRPr>
              </a:lvl1pPr>
            </a:lstStyle>
            <a:p>
              <a:r>
                <a:rPr lang="en-US" dirty="0">
                  <a:sym typeface="Codec Pro ExtraBold"/>
                </a:rPr>
                <a:t>Grade and Sub-Grade Wise Revolving Balance.</a:t>
              </a:r>
            </a:p>
          </p:txBody>
        </p:sp>
        <p:sp>
          <p:nvSpPr>
            <p:cNvPr id="37" name="TextBox 25"/>
            <p:cNvSpPr txBox="1"/>
            <p:nvPr/>
          </p:nvSpPr>
          <p:spPr>
            <a:xfrm>
              <a:off x="1043515" y="5045927"/>
              <a:ext cx="6881284" cy="189904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342900" lvl="0" indent="-342900">
                <a:lnSpc>
                  <a:spcPts val="2055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  <a:defRPr sz="2400" b="1" spc="145">
                  <a:solidFill>
                    <a:srgbClr val="231F20"/>
                  </a:solidFill>
                  <a:ea typeface="Noto Mono" panose="020B0609030804020204" pitchFamily="49" charset="0"/>
                  <a:cs typeface="Noto Mono" panose="020B0609030804020204" pitchFamily="49" charset="0"/>
                </a:defRPr>
              </a:lvl1pPr>
            </a:lstStyle>
            <a:p>
              <a:r>
                <a:rPr lang="en-US" dirty="0">
                  <a:sym typeface="Open Sauce"/>
                </a:rPr>
                <a:t>Objective: To analyze the distribution of revolving balances across different loan grades and sub-grades.</a:t>
              </a:r>
            </a:p>
            <a:p>
              <a:endParaRPr lang="en-US" dirty="0">
                <a:sym typeface="Open Sauce"/>
              </a:endParaRPr>
            </a:p>
            <a:p>
              <a:r>
                <a:rPr lang="en-US" dirty="0">
                  <a:sym typeface="Open Sauce"/>
                </a:rPr>
                <a:t>Goal: Assess risk levels and creditworthiness of borrowers based on their grades and manage the bank’s credit exposure.</a:t>
              </a:r>
            </a:p>
          </p:txBody>
        </p:sp>
        <p:sp>
          <p:nvSpPr>
            <p:cNvPr id="24" name="TextBox 25">
              <a:extLst>
                <a:ext uri="{FF2B5EF4-FFF2-40B4-BE49-F238E27FC236}">
                  <a16:creationId xmlns="" xmlns:a16="http://schemas.microsoft.com/office/drawing/2014/main" id="{6CD1FEC5-74E5-F8B5-F502-387A993C87EB}"/>
                </a:ext>
              </a:extLst>
            </p:cNvPr>
            <p:cNvSpPr txBox="1"/>
            <p:nvPr/>
          </p:nvSpPr>
          <p:spPr>
            <a:xfrm>
              <a:off x="1168590" y="7734300"/>
              <a:ext cx="6756209" cy="13604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342900" lvl="0" indent="-342900">
                <a:lnSpc>
                  <a:spcPts val="2055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  <a:defRPr sz="2400" b="1" spc="145">
                  <a:solidFill>
                    <a:srgbClr val="231F20"/>
                  </a:solidFill>
                  <a:ea typeface="Noto Mono" panose="020B0609030804020204" pitchFamily="49" charset="0"/>
                  <a:cs typeface="Noto Mono" panose="020B0609030804020204" pitchFamily="49" charset="0"/>
                </a:defRPr>
              </a:lvl1pPr>
            </a:lstStyle>
            <a:p>
              <a:r>
                <a:rPr lang="en-US" dirty="0">
                  <a:sym typeface="Open Sauce"/>
                </a:rPr>
                <a:t>Examines revolving balances across loan grades and sub-grades to assess borrower risk levels, aiding in credit risk management and optimization of the bank's credit exposure.</a:t>
              </a:r>
            </a:p>
          </p:txBody>
        </p:sp>
      </p:grpSp>
      <p:graphicFrame>
        <p:nvGraphicFramePr>
          <p:cNvPr id="25" name="Chart 24">
            <a:extLst>
              <a:ext uri="{FF2B5EF4-FFF2-40B4-BE49-F238E27FC236}">
                <a16:creationId xmlns="" xmlns:a16="http://schemas.microsoft.com/office/drawing/2014/main" id="{71776CED-681B-29CA-61B0-326F40B094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8743342"/>
              </p:ext>
            </p:extLst>
          </p:nvPr>
        </p:nvGraphicFramePr>
        <p:xfrm>
          <a:off x="8684616" y="4205758"/>
          <a:ext cx="8434794" cy="54335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</p:spTree>
    <p:extLst>
      <p:ext uri="{BB962C8B-B14F-4D97-AF65-F5344CB8AC3E}">
        <p14:creationId xmlns:p14="http://schemas.microsoft.com/office/powerpoint/2010/main" val="2380681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600" y="1866900"/>
            <a:ext cx="6286500" cy="6934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952500"/>
            <a:ext cx="1051560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/>
              <a:t>Grade B has the highest revolve balance grade A has the second highest revolve balance but grade A has the least recovery amount hence we must on other grades to ignore bad debts.  We can focus on grade F to increase revolve balance.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/>
              <a:t>Grade F has the maximum ratio in recovery amount hence we should more focus on grade F to increase the sale of loans in this grade.</a:t>
            </a:r>
          </a:p>
          <a:p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566915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C780F3E1-8576-2B58-8AA7-ACA1551B3FFD}"/>
              </a:ext>
            </a:extLst>
          </p:cNvPr>
          <p:cNvGrpSpPr/>
          <p:nvPr/>
        </p:nvGrpSpPr>
        <p:grpSpPr>
          <a:xfrm>
            <a:off x="-320682" y="-192497"/>
            <a:ext cx="18608682" cy="10479497"/>
            <a:chOff x="-305814" y="-323115"/>
            <a:chExt cx="18608682" cy="10479497"/>
          </a:xfrm>
        </p:grpSpPr>
        <p:sp>
          <p:nvSpPr>
            <p:cNvPr id="2" name="Freeform 2"/>
            <p:cNvSpPr/>
            <p:nvPr/>
          </p:nvSpPr>
          <p:spPr>
            <a:xfrm flipH="1" flipV="1">
              <a:off x="14868" y="-130618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8000" y="10287000"/>
                  </a:moveTo>
                  <a:lnTo>
                    <a:pt x="0" y="10287000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10287000"/>
                  </a:lnTo>
                  <a:close/>
                </a:path>
              </a:pathLst>
            </a:custGeom>
            <a:blipFill>
              <a:blip r:embed="rId2"/>
              <a:stretch>
                <a:fillRect t="-38888" b="-38888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9105555" y="3510346"/>
              <a:ext cx="380297" cy="362766"/>
              <a:chOff x="0" y="0"/>
              <a:chExt cx="587326" cy="56025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587375" cy="560197"/>
              </a:xfrm>
              <a:custGeom>
                <a:avLst/>
                <a:gdLst/>
                <a:ahLst/>
                <a:cxnLst/>
                <a:rect l="l" t="t" r="r" b="b"/>
                <a:pathLst>
                  <a:path w="587375" h="560197">
                    <a:moveTo>
                      <a:pt x="0" y="280162"/>
                    </a:moveTo>
                    <a:cubicBezTo>
                      <a:pt x="0" y="125476"/>
                      <a:pt x="131445" y="0"/>
                      <a:pt x="293624" y="0"/>
                    </a:cubicBezTo>
                    <a:cubicBezTo>
                      <a:pt x="455803" y="0"/>
                      <a:pt x="587375" y="125476"/>
                      <a:pt x="587375" y="280162"/>
                    </a:cubicBezTo>
                    <a:cubicBezTo>
                      <a:pt x="587375" y="434848"/>
                      <a:pt x="455803" y="560197"/>
                      <a:pt x="293624" y="560197"/>
                    </a:cubicBezTo>
                    <a:cubicBezTo>
                      <a:pt x="131445" y="560197"/>
                      <a:pt x="0" y="434848"/>
                      <a:pt x="0" y="280162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8435419" y="1355253"/>
              <a:ext cx="1720101" cy="2064402"/>
              <a:chOff x="0" y="0"/>
              <a:chExt cx="2656504" cy="318823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656586" cy="3188208"/>
              </a:xfrm>
              <a:custGeom>
                <a:avLst/>
                <a:gdLst/>
                <a:ahLst/>
                <a:cxnLst/>
                <a:rect l="l" t="t" r="r" b="b"/>
                <a:pathLst>
                  <a:path w="2656586" h="3188208">
                    <a:moveTo>
                      <a:pt x="1342263" y="0"/>
                    </a:moveTo>
                    <a:cubicBezTo>
                      <a:pt x="587248" y="0"/>
                      <a:pt x="0" y="587248"/>
                      <a:pt x="0" y="1342390"/>
                    </a:cubicBezTo>
                    <a:cubicBezTo>
                      <a:pt x="0" y="1957705"/>
                      <a:pt x="419481" y="2489073"/>
                      <a:pt x="1006729" y="2628900"/>
                    </a:cubicBezTo>
                    <a:cubicBezTo>
                      <a:pt x="1342263" y="3188208"/>
                      <a:pt x="1342263" y="3188208"/>
                      <a:pt x="1342263" y="3188208"/>
                    </a:cubicBezTo>
                    <a:cubicBezTo>
                      <a:pt x="1649857" y="2628900"/>
                      <a:pt x="1649857" y="2628900"/>
                      <a:pt x="1649857" y="2628900"/>
                    </a:cubicBezTo>
                    <a:cubicBezTo>
                      <a:pt x="2237105" y="2489073"/>
                      <a:pt x="2656586" y="1957705"/>
                      <a:pt x="2656586" y="1342390"/>
                    </a:cubicBezTo>
                    <a:cubicBezTo>
                      <a:pt x="2656459" y="587248"/>
                      <a:pt x="2069338" y="0"/>
                      <a:pt x="1342263" y="0"/>
                    </a:cubicBezTo>
                    <a:close/>
                    <a:moveTo>
                      <a:pt x="1342263" y="2461133"/>
                    </a:moveTo>
                    <a:cubicBezTo>
                      <a:pt x="727075" y="2461133"/>
                      <a:pt x="223774" y="1957705"/>
                      <a:pt x="223774" y="1342390"/>
                    </a:cubicBezTo>
                    <a:cubicBezTo>
                      <a:pt x="223774" y="727075"/>
                      <a:pt x="727075" y="223647"/>
                      <a:pt x="1342263" y="223647"/>
                    </a:cubicBezTo>
                    <a:cubicBezTo>
                      <a:pt x="1957451" y="223647"/>
                      <a:pt x="2432812" y="727075"/>
                      <a:pt x="2432812" y="1342390"/>
                    </a:cubicBezTo>
                    <a:cubicBezTo>
                      <a:pt x="2432812" y="1957705"/>
                      <a:pt x="1957451" y="2461133"/>
                      <a:pt x="1342263" y="2461133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sp>
          <p:nvSpPr>
            <p:cNvPr id="8" name="Freeform 8"/>
            <p:cNvSpPr/>
            <p:nvPr/>
          </p:nvSpPr>
          <p:spPr>
            <a:xfrm>
              <a:off x="8836955" y="1578097"/>
              <a:ext cx="917029" cy="1101235"/>
            </a:xfrm>
            <a:custGeom>
              <a:avLst/>
              <a:gdLst/>
              <a:ahLst/>
              <a:cxnLst/>
              <a:rect l="l" t="t" r="r" b="b"/>
              <a:pathLst>
                <a:path w="917029" h="1101235">
                  <a:moveTo>
                    <a:pt x="0" y="0"/>
                  </a:moveTo>
                  <a:lnTo>
                    <a:pt x="917029" y="0"/>
                  </a:lnTo>
                  <a:lnTo>
                    <a:pt x="917029" y="1101235"/>
                  </a:lnTo>
                  <a:lnTo>
                    <a:pt x="0" y="1101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" name="Group 9"/>
            <p:cNvGrpSpPr/>
            <p:nvPr/>
          </p:nvGrpSpPr>
          <p:grpSpPr>
            <a:xfrm>
              <a:off x="11474751" y="3510346"/>
              <a:ext cx="380297" cy="362766"/>
              <a:chOff x="0" y="0"/>
              <a:chExt cx="587326" cy="560252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87375" cy="560197"/>
              </a:xfrm>
              <a:custGeom>
                <a:avLst/>
                <a:gdLst/>
                <a:ahLst/>
                <a:cxnLst/>
                <a:rect l="l" t="t" r="r" b="b"/>
                <a:pathLst>
                  <a:path w="587375" h="560197">
                    <a:moveTo>
                      <a:pt x="0" y="280162"/>
                    </a:moveTo>
                    <a:cubicBezTo>
                      <a:pt x="0" y="125476"/>
                      <a:pt x="131445" y="0"/>
                      <a:pt x="293624" y="0"/>
                    </a:cubicBezTo>
                    <a:cubicBezTo>
                      <a:pt x="455803" y="0"/>
                      <a:pt x="587375" y="125476"/>
                      <a:pt x="587375" y="280162"/>
                    </a:cubicBezTo>
                    <a:cubicBezTo>
                      <a:pt x="587375" y="434848"/>
                      <a:pt x="455803" y="560197"/>
                      <a:pt x="293624" y="560197"/>
                    </a:cubicBezTo>
                    <a:cubicBezTo>
                      <a:pt x="131445" y="560197"/>
                      <a:pt x="0" y="434848"/>
                      <a:pt x="0" y="280162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10804615" y="1355253"/>
              <a:ext cx="1720101" cy="2064402"/>
              <a:chOff x="0" y="0"/>
              <a:chExt cx="2656504" cy="3188238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656586" cy="3188208"/>
              </a:xfrm>
              <a:custGeom>
                <a:avLst/>
                <a:gdLst/>
                <a:ahLst/>
                <a:cxnLst/>
                <a:rect l="l" t="t" r="r" b="b"/>
                <a:pathLst>
                  <a:path w="2656586" h="3188208">
                    <a:moveTo>
                      <a:pt x="1342263" y="0"/>
                    </a:moveTo>
                    <a:cubicBezTo>
                      <a:pt x="587248" y="0"/>
                      <a:pt x="0" y="587248"/>
                      <a:pt x="0" y="1342390"/>
                    </a:cubicBezTo>
                    <a:cubicBezTo>
                      <a:pt x="0" y="1957705"/>
                      <a:pt x="419481" y="2489073"/>
                      <a:pt x="1006729" y="2628900"/>
                    </a:cubicBezTo>
                    <a:cubicBezTo>
                      <a:pt x="1342263" y="3188208"/>
                      <a:pt x="1342263" y="3188208"/>
                      <a:pt x="1342263" y="3188208"/>
                    </a:cubicBezTo>
                    <a:cubicBezTo>
                      <a:pt x="1649857" y="2628900"/>
                      <a:pt x="1649857" y="2628900"/>
                      <a:pt x="1649857" y="2628900"/>
                    </a:cubicBezTo>
                    <a:cubicBezTo>
                      <a:pt x="2237105" y="2489073"/>
                      <a:pt x="2656586" y="1957705"/>
                      <a:pt x="2656586" y="1342390"/>
                    </a:cubicBezTo>
                    <a:cubicBezTo>
                      <a:pt x="2656459" y="587248"/>
                      <a:pt x="2069338" y="0"/>
                      <a:pt x="1342263" y="0"/>
                    </a:cubicBezTo>
                    <a:close/>
                    <a:moveTo>
                      <a:pt x="1342263" y="2461133"/>
                    </a:moveTo>
                    <a:cubicBezTo>
                      <a:pt x="727075" y="2461133"/>
                      <a:pt x="223774" y="1957705"/>
                      <a:pt x="223774" y="1342390"/>
                    </a:cubicBezTo>
                    <a:cubicBezTo>
                      <a:pt x="223774" y="727075"/>
                      <a:pt x="727075" y="223647"/>
                      <a:pt x="1342263" y="223647"/>
                    </a:cubicBezTo>
                    <a:cubicBezTo>
                      <a:pt x="1957451" y="223647"/>
                      <a:pt x="2432812" y="727075"/>
                      <a:pt x="2432812" y="1342390"/>
                    </a:cubicBezTo>
                    <a:cubicBezTo>
                      <a:pt x="2432812" y="1957705"/>
                      <a:pt x="1957451" y="2461133"/>
                      <a:pt x="1342263" y="2461133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13842043" y="3510346"/>
              <a:ext cx="380297" cy="362766"/>
              <a:chOff x="0" y="0"/>
              <a:chExt cx="587326" cy="56025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587375" cy="560197"/>
              </a:xfrm>
              <a:custGeom>
                <a:avLst/>
                <a:gdLst/>
                <a:ahLst/>
                <a:cxnLst/>
                <a:rect l="l" t="t" r="r" b="b"/>
                <a:pathLst>
                  <a:path w="587375" h="560197">
                    <a:moveTo>
                      <a:pt x="0" y="280162"/>
                    </a:moveTo>
                    <a:cubicBezTo>
                      <a:pt x="0" y="125476"/>
                      <a:pt x="131445" y="0"/>
                      <a:pt x="293624" y="0"/>
                    </a:cubicBezTo>
                    <a:cubicBezTo>
                      <a:pt x="455803" y="0"/>
                      <a:pt x="587375" y="125476"/>
                      <a:pt x="587375" y="280162"/>
                    </a:cubicBezTo>
                    <a:cubicBezTo>
                      <a:pt x="587375" y="434848"/>
                      <a:pt x="455803" y="560197"/>
                      <a:pt x="293624" y="560197"/>
                    </a:cubicBezTo>
                    <a:cubicBezTo>
                      <a:pt x="131445" y="560197"/>
                      <a:pt x="0" y="434848"/>
                      <a:pt x="0" y="280162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13171907" y="1355253"/>
              <a:ext cx="1720101" cy="2064402"/>
              <a:chOff x="0" y="0"/>
              <a:chExt cx="2656504" cy="3188238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656586" cy="3188208"/>
              </a:xfrm>
              <a:custGeom>
                <a:avLst/>
                <a:gdLst/>
                <a:ahLst/>
                <a:cxnLst/>
                <a:rect l="l" t="t" r="r" b="b"/>
                <a:pathLst>
                  <a:path w="2656586" h="3188208">
                    <a:moveTo>
                      <a:pt x="1342263" y="0"/>
                    </a:moveTo>
                    <a:cubicBezTo>
                      <a:pt x="587248" y="0"/>
                      <a:pt x="0" y="587248"/>
                      <a:pt x="0" y="1342390"/>
                    </a:cubicBezTo>
                    <a:cubicBezTo>
                      <a:pt x="0" y="1957705"/>
                      <a:pt x="419481" y="2489073"/>
                      <a:pt x="1006729" y="2628900"/>
                    </a:cubicBezTo>
                    <a:cubicBezTo>
                      <a:pt x="1342263" y="3188208"/>
                      <a:pt x="1342263" y="3188208"/>
                      <a:pt x="1342263" y="3188208"/>
                    </a:cubicBezTo>
                    <a:cubicBezTo>
                      <a:pt x="1649857" y="2628900"/>
                      <a:pt x="1649857" y="2628900"/>
                      <a:pt x="1649857" y="2628900"/>
                    </a:cubicBezTo>
                    <a:cubicBezTo>
                      <a:pt x="2237105" y="2489073"/>
                      <a:pt x="2656586" y="1957705"/>
                      <a:pt x="2656586" y="1342390"/>
                    </a:cubicBezTo>
                    <a:cubicBezTo>
                      <a:pt x="2656459" y="587248"/>
                      <a:pt x="2069338" y="0"/>
                      <a:pt x="1342263" y="0"/>
                    </a:cubicBezTo>
                    <a:close/>
                    <a:moveTo>
                      <a:pt x="1342263" y="2461133"/>
                    </a:moveTo>
                    <a:cubicBezTo>
                      <a:pt x="727075" y="2461133"/>
                      <a:pt x="223774" y="1957705"/>
                      <a:pt x="223774" y="1342390"/>
                    </a:cubicBezTo>
                    <a:cubicBezTo>
                      <a:pt x="223774" y="727075"/>
                      <a:pt x="727075" y="223647"/>
                      <a:pt x="1342263" y="223647"/>
                    </a:cubicBezTo>
                    <a:cubicBezTo>
                      <a:pt x="1957451" y="223647"/>
                      <a:pt x="2432812" y="727075"/>
                      <a:pt x="2432812" y="1342390"/>
                    </a:cubicBezTo>
                    <a:cubicBezTo>
                      <a:pt x="2432812" y="1957705"/>
                      <a:pt x="1957451" y="2461133"/>
                      <a:pt x="1342263" y="2461133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16209335" y="3510346"/>
              <a:ext cx="380297" cy="362766"/>
              <a:chOff x="0" y="0"/>
              <a:chExt cx="587326" cy="56025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587375" cy="560197"/>
              </a:xfrm>
              <a:custGeom>
                <a:avLst/>
                <a:gdLst/>
                <a:ahLst/>
                <a:cxnLst/>
                <a:rect l="l" t="t" r="r" b="b"/>
                <a:pathLst>
                  <a:path w="587375" h="560197">
                    <a:moveTo>
                      <a:pt x="0" y="280162"/>
                    </a:moveTo>
                    <a:cubicBezTo>
                      <a:pt x="0" y="125476"/>
                      <a:pt x="131445" y="0"/>
                      <a:pt x="293624" y="0"/>
                    </a:cubicBezTo>
                    <a:cubicBezTo>
                      <a:pt x="455803" y="0"/>
                      <a:pt x="587375" y="125476"/>
                      <a:pt x="587375" y="280162"/>
                    </a:cubicBezTo>
                    <a:cubicBezTo>
                      <a:pt x="587375" y="434848"/>
                      <a:pt x="455803" y="560197"/>
                      <a:pt x="293624" y="560197"/>
                    </a:cubicBezTo>
                    <a:cubicBezTo>
                      <a:pt x="131445" y="560197"/>
                      <a:pt x="0" y="434848"/>
                      <a:pt x="0" y="280162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15539199" y="1355253"/>
              <a:ext cx="1720101" cy="2064402"/>
              <a:chOff x="0" y="0"/>
              <a:chExt cx="2656504" cy="3188238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2656586" cy="3188208"/>
              </a:xfrm>
              <a:custGeom>
                <a:avLst/>
                <a:gdLst/>
                <a:ahLst/>
                <a:cxnLst/>
                <a:rect l="l" t="t" r="r" b="b"/>
                <a:pathLst>
                  <a:path w="2656586" h="3188208">
                    <a:moveTo>
                      <a:pt x="1342263" y="0"/>
                    </a:moveTo>
                    <a:cubicBezTo>
                      <a:pt x="587248" y="0"/>
                      <a:pt x="0" y="587248"/>
                      <a:pt x="0" y="1342390"/>
                    </a:cubicBezTo>
                    <a:cubicBezTo>
                      <a:pt x="0" y="1957705"/>
                      <a:pt x="419481" y="2489073"/>
                      <a:pt x="1006729" y="2628900"/>
                    </a:cubicBezTo>
                    <a:cubicBezTo>
                      <a:pt x="1342263" y="3188208"/>
                      <a:pt x="1342263" y="3188208"/>
                      <a:pt x="1342263" y="3188208"/>
                    </a:cubicBezTo>
                    <a:cubicBezTo>
                      <a:pt x="1649857" y="2628900"/>
                      <a:pt x="1649857" y="2628900"/>
                      <a:pt x="1649857" y="2628900"/>
                    </a:cubicBezTo>
                    <a:cubicBezTo>
                      <a:pt x="2237105" y="2489073"/>
                      <a:pt x="2656586" y="1957705"/>
                      <a:pt x="2656586" y="1342390"/>
                    </a:cubicBezTo>
                    <a:cubicBezTo>
                      <a:pt x="2656459" y="587248"/>
                      <a:pt x="2069338" y="0"/>
                      <a:pt x="1342263" y="0"/>
                    </a:cubicBezTo>
                    <a:close/>
                    <a:moveTo>
                      <a:pt x="1342263" y="2461133"/>
                    </a:moveTo>
                    <a:cubicBezTo>
                      <a:pt x="727075" y="2461133"/>
                      <a:pt x="223774" y="1957705"/>
                      <a:pt x="223774" y="1342390"/>
                    </a:cubicBezTo>
                    <a:cubicBezTo>
                      <a:pt x="223774" y="727075"/>
                      <a:pt x="727075" y="223647"/>
                      <a:pt x="1342263" y="223647"/>
                    </a:cubicBezTo>
                    <a:cubicBezTo>
                      <a:pt x="1957451" y="223647"/>
                      <a:pt x="2432812" y="727075"/>
                      <a:pt x="2432812" y="1342390"/>
                    </a:cubicBezTo>
                    <a:cubicBezTo>
                      <a:pt x="2432812" y="1957705"/>
                      <a:pt x="1957451" y="2461133"/>
                      <a:pt x="1342263" y="2461133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sp>
          <p:nvSpPr>
            <p:cNvPr id="21" name="Freeform 21"/>
            <p:cNvSpPr/>
            <p:nvPr/>
          </p:nvSpPr>
          <p:spPr>
            <a:xfrm>
              <a:off x="11119111" y="1694324"/>
              <a:ext cx="974600" cy="988985"/>
            </a:xfrm>
            <a:custGeom>
              <a:avLst/>
              <a:gdLst/>
              <a:ahLst/>
              <a:cxnLst/>
              <a:rect l="l" t="t" r="r" b="b"/>
              <a:pathLst>
                <a:path w="974600" h="988985">
                  <a:moveTo>
                    <a:pt x="0" y="0"/>
                  </a:moveTo>
                  <a:lnTo>
                    <a:pt x="974599" y="0"/>
                  </a:lnTo>
                  <a:lnTo>
                    <a:pt x="974599" y="988985"/>
                  </a:lnTo>
                  <a:lnTo>
                    <a:pt x="0" y="988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13576323" y="1785294"/>
              <a:ext cx="911270" cy="898015"/>
            </a:xfrm>
            <a:custGeom>
              <a:avLst/>
              <a:gdLst/>
              <a:ahLst/>
              <a:cxnLst/>
              <a:rect l="l" t="t" r="r" b="b"/>
              <a:pathLst>
                <a:path w="911270" h="898015">
                  <a:moveTo>
                    <a:pt x="0" y="0"/>
                  </a:moveTo>
                  <a:lnTo>
                    <a:pt x="911270" y="0"/>
                  </a:lnTo>
                  <a:lnTo>
                    <a:pt x="911270" y="898015"/>
                  </a:lnTo>
                  <a:lnTo>
                    <a:pt x="0" y="898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15945575" y="1694324"/>
              <a:ext cx="879297" cy="988985"/>
            </a:xfrm>
            <a:custGeom>
              <a:avLst/>
              <a:gdLst/>
              <a:ahLst/>
              <a:cxnLst/>
              <a:rect l="l" t="t" r="r" b="b"/>
              <a:pathLst>
                <a:path w="879297" h="988985">
                  <a:moveTo>
                    <a:pt x="0" y="0"/>
                  </a:moveTo>
                  <a:lnTo>
                    <a:pt x="879297" y="0"/>
                  </a:lnTo>
                  <a:lnTo>
                    <a:pt x="879297" y="988985"/>
                  </a:lnTo>
                  <a:lnTo>
                    <a:pt x="0" y="988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 rot="-10800000">
              <a:off x="-305814" y="-323115"/>
              <a:ext cx="8744064" cy="2511931"/>
            </a:xfrm>
            <a:custGeom>
              <a:avLst/>
              <a:gdLst/>
              <a:ahLst/>
              <a:cxnLst/>
              <a:rect l="l" t="t" r="r" b="b"/>
              <a:pathLst>
                <a:path w="8744064" h="2511931">
                  <a:moveTo>
                    <a:pt x="0" y="0"/>
                  </a:moveTo>
                  <a:lnTo>
                    <a:pt x="8744064" y="0"/>
                  </a:lnTo>
                  <a:lnTo>
                    <a:pt x="8744064" y="2511931"/>
                  </a:lnTo>
                  <a:lnTo>
                    <a:pt x="0" y="25119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=""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Rectangle 34">
              <a:extLst>
                <a:ext uri="{FF2B5EF4-FFF2-40B4-BE49-F238E27FC236}">
                  <a16:creationId xmlns="" xmlns:a16="http://schemas.microsoft.com/office/drawing/2014/main" id="{FA8BAC8C-2132-ECBB-1349-5E17E100DF84}"/>
                </a:ext>
              </a:extLst>
            </p:cNvPr>
            <p:cNvSpPr/>
            <p:nvPr/>
          </p:nvSpPr>
          <p:spPr>
            <a:xfrm>
              <a:off x="8494108" y="3890034"/>
              <a:ext cx="8765245" cy="5795949"/>
            </a:xfrm>
            <a:prstGeom prst="rect">
              <a:avLst/>
            </a:prstGeom>
            <a:solidFill>
              <a:srgbClr val="114E0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5D9335F8-B5D6-EE5D-ECF2-14E85E96D917}"/>
              </a:ext>
            </a:extLst>
          </p:cNvPr>
          <p:cNvGrpSpPr/>
          <p:nvPr/>
        </p:nvGrpSpPr>
        <p:grpSpPr>
          <a:xfrm>
            <a:off x="1074434" y="2547075"/>
            <a:ext cx="7131434" cy="6252349"/>
            <a:chOff x="1074434" y="2547075"/>
            <a:chExt cx="7131434" cy="6252349"/>
          </a:xfrm>
        </p:grpSpPr>
        <p:sp>
          <p:nvSpPr>
            <p:cNvPr id="36" name="TextBox 24"/>
            <p:cNvSpPr txBox="1"/>
            <p:nvPr/>
          </p:nvSpPr>
          <p:spPr>
            <a:xfrm>
              <a:off x="1074434" y="2547075"/>
              <a:ext cx="7131434" cy="218777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457200" lvl="0" indent="-457200">
                <a:lnSpc>
                  <a:spcPts val="5862"/>
                </a:lnSpc>
                <a:spcBef>
                  <a:spcPct val="0"/>
                </a:spcBef>
                <a:buFont typeface="Wingdings" panose="05000000000000000000" pitchFamily="2" charset="2"/>
                <a:buChar char="Ø"/>
                <a:defRPr sz="3200" b="1" spc="207">
                  <a:solidFill>
                    <a:srgbClr val="040506"/>
                  </a:solidFill>
                  <a:latin typeface="Codec Pro ExtraBold"/>
                  <a:ea typeface="Codec Pro ExtraBold"/>
                  <a:cs typeface="Codec Pro ExtraBold"/>
                </a:defRPr>
              </a:lvl1pPr>
            </a:lstStyle>
            <a:p>
              <a:r>
                <a:rPr lang="en-US" dirty="0">
                  <a:sym typeface="Codec Pro ExtraBold"/>
                </a:rPr>
                <a:t>Total Payment for Verified Status vs. Non-Verified Status:</a:t>
              </a:r>
            </a:p>
          </p:txBody>
        </p:sp>
        <p:sp>
          <p:nvSpPr>
            <p:cNvPr id="37" name="TextBox 25"/>
            <p:cNvSpPr txBox="1"/>
            <p:nvPr/>
          </p:nvSpPr>
          <p:spPr>
            <a:xfrm>
              <a:off x="1168590" y="5143500"/>
              <a:ext cx="6881284" cy="16297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342900" lvl="0" indent="-342900">
                <a:lnSpc>
                  <a:spcPts val="2055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  <a:defRPr sz="2400" b="1" spc="145">
                  <a:solidFill>
                    <a:srgbClr val="231F20"/>
                  </a:solidFill>
                  <a:ea typeface="Noto Mono" panose="020B0609030804020204" pitchFamily="49" charset="0"/>
                  <a:cs typeface="Noto Mono" panose="020B0609030804020204" pitchFamily="49" charset="0"/>
                </a:defRPr>
              </a:lvl1pPr>
            </a:lstStyle>
            <a:p>
              <a:r>
                <a:rPr lang="en-US" dirty="0">
                  <a:sym typeface="Open Sauce"/>
                </a:rPr>
                <a:t>Objective: To compare the payment behavior of verified versus non-verified borrowers.</a:t>
              </a:r>
            </a:p>
            <a:p>
              <a:endParaRPr lang="en-US" dirty="0">
                <a:sym typeface="Open Sauce"/>
              </a:endParaRPr>
            </a:p>
            <a:p>
              <a:r>
                <a:rPr lang="en-US" dirty="0">
                  <a:sym typeface="Open Sauce"/>
                </a:rPr>
                <a:t>Goal: Determine the impact of verification on repayment reliability and inform future loan approval processes.</a:t>
              </a:r>
            </a:p>
          </p:txBody>
        </p:sp>
        <p:sp>
          <p:nvSpPr>
            <p:cNvPr id="24" name="TextBox 25">
              <a:extLst>
                <a:ext uri="{FF2B5EF4-FFF2-40B4-BE49-F238E27FC236}">
                  <a16:creationId xmlns="" xmlns:a16="http://schemas.microsoft.com/office/drawing/2014/main" id="{6CD1FEC5-74E5-F8B5-F502-387A993C87EB}"/>
                </a:ext>
              </a:extLst>
            </p:cNvPr>
            <p:cNvSpPr txBox="1"/>
            <p:nvPr/>
          </p:nvSpPr>
          <p:spPr>
            <a:xfrm>
              <a:off x="1203902" y="7438987"/>
              <a:ext cx="6881284" cy="13604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342900" lvl="0" indent="-342900">
                <a:lnSpc>
                  <a:spcPts val="2055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  <a:defRPr sz="2400" b="1" spc="145">
                  <a:solidFill>
                    <a:srgbClr val="231F20"/>
                  </a:solidFill>
                  <a:ea typeface="Noto Mono" panose="020B0609030804020204" pitchFamily="49" charset="0"/>
                  <a:cs typeface="Noto Mono" panose="020B0609030804020204" pitchFamily="49" charset="0"/>
                </a:defRPr>
              </a:lvl1pPr>
            </a:lstStyle>
            <a:p>
              <a:r>
                <a:rPr lang="en-US" dirty="0">
                  <a:sym typeface="Open Sauce"/>
                </a:rPr>
                <a:t>Compares payment behaviors between verified and non-verified borrowers to determine the impact of verification on repayment reliability, informing future loan approval processes.</a:t>
              </a:r>
            </a:p>
          </p:txBody>
        </p:sp>
      </p:grpSp>
      <p:graphicFrame>
        <p:nvGraphicFramePr>
          <p:cNvPr id="27" name="Chart 26">
            <a:extLst>
              <a:ext uri="{FF2B5EF4-FFF2-40B4-BE49-F238E27FC236}">
                <a16:creationId xmlns="" xmlns:a16="http://schemas.microsoft.com/office/drawing/2014/main" id="{86DBBE05-2455-4E56-FA6A-453B8CAEDA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0844889"/>
              </p:ext>
            </p:extLst>
          </p:nvPr>
        </p:nvGraphicFramePr>
        <p:xfrm>
          <a:off x="8822087" y="4384012"/>
          <a:ext cx="8297323" cy="5179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</p:spTree>
    <p:extLst>
      <p:ext uri="{BB962C8B-B14F-4D97-AF65-F5344CB8AC3E}">
        <p14:creationId xmlns:p14="http://schemas.microsoft.com/office/powerpoint/2010/main" val="3770505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33"/>
          <p:cNvSpPr/>
          <p:nvPr/>
        </p:nvSpPr>
        <p:spPr>
          <a:xfrm rot="10800000">
            <a:off x="-320682" y="-192497"/>
            <a:ext cx="8744064" cy="2511931"/>
          </a:xfrm>
          <a:custGeom>
            <a:avLst/>
            <a:gdLst/>
            <a:ahLst/>
            <a:cxnLst/>
            <a:rect l="l" t="t" r="r" b="b"/>
            <a:pathLst>
              <a:path w="8744064" h="2511931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BC7BB62F-0DBD-4C48-12C2-EA1E0DB74B26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2" name="Freeform 2"/>
            <p:cNvSpPr/>
            <p:nvPr/>
          </p:nvSpPr>
          <p:spPr>
            <a:xfrm flipH="1" flipV="1"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8000" y="10287000"/>
                  </a:moveTo>
                  <a:lnTo>
                    <a:pt x="0" y="10287000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10287000"/>
                  </a:lnTo>
                  <a:close/>
                </a:path>
              </a:pathLst>
            </a:custGeom>
            <a:blipFill>
              <a:blip r:embed="rId4"/>
              <a:stretch>
                <a:fillRect t="-38888" b="-38888"/>
              </a:stretch>
            </a:blipFill>
          </p:spPr>
        </p:sp>
        <p:sp>
          <p:nvSpPr>
            <p:cNvPr id="35" name="Rectangle 34">
              <a:extLst>
                <a:ext uri="{FF2B5EF4-FFF2-40B4-BE49-F238E27FC236}">
                  <a16:creationId xmlns="" xmlns:a16="http://schemas.microsoft.com/office/drawing/2014/main" id="{FA8BAC8C-2132-ECBB-1349-5E17E100DF84}"/>
                </a:ext>
              </a:extLst>
            </p:cNvPr>
            <p:cNvSpPr/>
            <p:nvPr/>
          </p:nvSpPr>
          <p:spPr>
            <a:xfrm>
              <a:off x="228600" y="4914901"/>
              <a:ext cx="17830800" cy="4901700"/>
            </a:xfrm>
            <a:prstGeom prst="rect">
              <a:avLst/>
            </a:prstGeom>
            <a:solidFill>
              <a:srgbClr val="114E0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8" name="Chart 27">
            <a:extLst>
              <a:ext uri="{FF2B5EF4-FFF2-40B4-BE49-F238E27FC236}">
                <a16:creationId xmlns="" xmlns:a16="http://schemas.microsoft.com/office/drawing/2014/main" id="{8E34DBD8-3E07-C055-642A-1B5C388815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7014084"/>
              </p:ext>
            </p:extLst>
          </p:nvPr>
        </p:nvGraphicFramePr>
        <p:xfrm>
          <a:off x="228600" y="4890000"/>
          <a:ext cx="17830800" cy="4901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7D3B723C-A502-4A7D-4DC6-49C9DA5CF89E}"/>
              </a:ext>
            </a:extLst>
          </p:cNvPr>
          <p:cNvGrpSpPr/>
          <p:nvPr/>
        </p:nvGrpSpPr>
        <p:grpSpPr>
          <a:xfrm>
            <a:off x="1066800" y="1040696"/>
            <a:ext cx="16764000" cy="3347145"/>
            <a:chOff x="1066800" y="1040696"/>
            <a:chExt cx="16764000" cy="3347145"/>
          </a:xfrm>
        </p:grpSpPr>
        <p:sp>
          <p:nvSpPr>
            <p:cNvPr id="29" name="TextBox 24">
              <a:extLst>
                <a:ext uri="{FF2B5EF4-FFF2-40B4-BE49-F238E27FC236}">
                  <a16:creationId xmlns="" xmlns:a16="http://schemas.microsoft.com/office/drawing/2014/main" id="{0555A638-4755-1EC9-8B53-0504A111F846}"/>
                </a:ext>
              </a:extLst>
            </p:cNvPr>
            <p:cNvSpPr txBox="1"/>
            <p:nvPr/>
          </p:nvSpPr>
          <p:spPr>
            <a:xfrm>
              <a:off x="1066800" y="1040696"/>
              <a:ext cx="16764000" cy="6745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lvl="0" indent="-457200" algn="l">
                <a:lnSpc>
                  <a:spcPts val="5862"/>
                </a:lnSpc>
                <a:spcBef>
                  <a:spcPct val="0"/>
                </a:spcBef>
                <a:buFont typeface="Wingdings" panose="05000000000000000000" pitchFamily="2" charset="2"/>
                <a:buChar char="Ø"/>
              </a:pPr>
              <a:r>
                <a:rPr lang="en-US" sz="3200" b="1" spc="207" dirty="0">
                  <a:solidFill>
                    <a:srgbClr val="040506"/>
                  </a:solidFill>
                  <a:latin typeface="Codec Pro ExtraBold"/>
                  <a:ea typeface="Codec Pro ExtraBold"/>
                  <a:cs typeface="Codec Pro ExtraBold"/>
                  <a:sym typeface="Codec Pro ExtraBold"/>
                </a:rPr>
                <a:t>State-Wise and Month-Wise Loan Status:</a:t>
              </a:r>
            </a:p>
          </p:txBody>
        </p:sp>
        <p:sp>
          <p:nvSpPr>
            <p:cNvPr id="30" name="TextBox 25">
              <a:extLst>
                <a:ext uri="{FF2B5EF4-FFF2-40B4-BE49-F238E27FC236}">
                  <a16:creationId xmlns="" xmlns:a16="http://schemas.microsoft.com/office/drawing/2014/main" id="{09C0CBB5-BCBC-8E97-5734-DAA687918C73}"/>
                </a:ext>
              </a:extLst>
            </p:cNvPr>
            <p:cNvSpPr txBox="1"/>
            <p:nvPr/>
          </p:nvSpPr>
          <p:spPr>
            <a:xfrm>
              <a:off x="1066800" y="2151292"/>
              <a:ext cx="15917623" cy="109113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lvl="0" indent="-342900" algn="l">
                <a:lnSpc>
                  <a:spcPts val="2055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400" b="1" spc="145" dirty="0">
                  <a:solidFill>
                    <a:srgbClr val="231F20"/>
                  </a:solidFill>
                  <a:ea typeface="Noto Mono" panose="020B0609030804020204" pitchFamily="49" charset="0"/>
                  <a:cs typeface="Noto Mono" panose="020B0609030804020204" pitchFamily="49" charset="0"/>
                  <a:sym typeface="Open Sauce"/>
                </a:rPr>
                <a:t>Objective: To analyze the geographical and temporal distribution of loan statuses.</a:t>
              </a:r>
            </a:p>
            <a:p>
              <a:pPr marL="342900" lvl="0" indent="-342900" algn="l">
                <a:lnSpc>
                  <a:spcPts val="2055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endParaRPr lang="en-US" sz="2400" b="1" spc="145" dirty="0">
                <a:solidFill>
                  <a:srgbClr val="231F20"/>
                </a:solidFill>
                <a:ea typeface="Noto Mono" panose="020B0609030804020204" pitchFamily="49" charset="0"/>
                <a:cs typeface="Noto Mono" panose="020B0609030804020204" pitchFamily="49" charset="0"/>
                <a:sym typeface="Open Sauce"/>
              </a:endParaRPr>
            </a:p>
            <a:p>
              <a:pPr marL="342900" lvl="0" indent="-342900" algn="l">
                <a:lnSpc>
                  <a:spcPts val="2055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400" b="1" spc="145" dirty="0">
                  <a:solidFill>
                    <a:srgbClr val="231F20"/>
                  </a:solidFill>
                  <a:ea typeface="Noto Mono" panose="020B0609030804020204" pitchFamily="49" charset="0"/>
                  <a:cs typeface="Noto Mono" panose="020B0609030804020204" pitchFamily="49" charset="0"/>
                  <a:sym typeface="Open Sauce"/>
                </a:rPr>
                <a:t>Goal: Identify regional and seasonal trends in loan performance to tailor marketing and risk management strategies.</a:t>
              </a:r>
            </a:p>
          </p:txBody>
        </p:sp>
        <p:sp>
          <p:nvSpPr>
            <p:cNvPr id="31" name="TextBox 25">
              <a:extLst>
                <a:ext uri="{FF2B5EF4-FFF2-40B4-BE49-F238E27FC236}">
                  <a16:creationId xmlns="" xmlns:a16="http://schemas.microsoft.com/office/drawing/2014/main" id="{952013BF-D2F2-29C8-6512-0DD26535AF7E}"/>
                </a:ext>
              </a:extLst>
            </p:cNvPr>
            <p:cNvSpPr txBox="1"/>
            <p:nvPr/>
          </p:nvSpPr>
          <p:spPr>
            <a:xfrm>
              <a:off x="1066800" y="3835317"/>
              <a:ext cx="15917623" cy="5525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lvl="0" indent="-342900" algn="l">
                <a:lnSpc>
                  <a:spcPts val="2055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400" b="1" spc="145" dirty="0">
                  <a:solidFill>
                    <a:srgbClr val="231F20"/>
                  </a:solidFill>
                  <a:ea typeface="Noto Mono" panose="020B0609030804020204" pitchFamily="49" charset="0"/>
                  <a:cs typeface="Noto Mono" panose="020B0609030804020204" pitchFamily="49" charset="0"/>
                  <a:sym typeface="Open Sauce"/>
                </a:rPr>
                <a:t>Analyzes loan statuses by state and month to identify regional and seasonal trends, aiding in the customization of marketing and risk management strategies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1502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4868" y="-130618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3" name="Freeform 33"/>
          <p:cNvSpPr/>
          <p:nvPr/>
        </p:nvSpPr>
        <p:spPr>
          <a:xfrm rot="-10800000">
            <a:off x="-305814" y="-323115"/>
            <a:ext cx="8744064" cy="2511931"/>
          </a:xfrm>
          <a:custGeom>
            <a:avLst/>
            <a:gdLst/>
            <a:ahLst/>
            <a:cxnLst/>
            <a:rect l="l" t="t" r="r" b="b"/>
            <a:pathLst>
              <a:path w="8744064" h="2511931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49328035-E107-45C3-B313-FC888BD38B93}"/>
              </a:ext>
            </a:extLst>
          </p:cNvPr>
          <p:cNvGrpSpPr/>
          <p:nvPr/>
        </p:nvGrpSpPr>
        <p:grpSpPr>
          <a:xfrm>
            <a:off x="9006866" y="1384770"/>
            <a:ext cx="8823934" cy="8330730"/>
            <a:chOff x="8435419" y="1355253"/>
            <a:chExt cx="8823934" cy="8330730"/>
          </a:xfrm>
        </p:grpSpPr>
        <p:grpSp>
          <p:nvGrpSpPr>
            <p:cNvPr id="6" name="Group 6"/>
            <p:cNvGrpSpPr/>
            <p:nvPr/>
          </p:nvGrpSpPr>
          <p:grpSpPr>
            <a:xfrm>
              <a:off x="8435419" y="1355253"/>
              <a:ext cx="1720101" cy="2064402"/>
              <a:chOff x="0" y="0"/>
              <a:chExt cx="2656504" cy="318823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656586" cy="3188208"/>
              </a:xfrm>
              <a:custGeom>
                <a:avLst/>
                <a:gdLst/>
                <a:ahLst/>
                <a:cxnLst/>
                <a:rect l="l" t="t" r="r" b="b"/>
                <a:pathLst>
                  <a:path w="2656586" h="3188208">
                    <a:moveTo>
                      <a:pt x="1342263" y="0"/>
                    </a:moveTo>
                    <a:cubicBezTo>
                      <a:pt x="587248" y="0"/>
                      <a:pt x="0" y="587248"/>
                      <a:pt x="0" y="1342390"/>
                    </a:cubicBezTo>
                    <a:cubicBezTo>
                      <a:pt x="0" y="1957705"/>
                      <a:pt x="419481" y="2489073"/>
                      <a:pt x="1006729" y="2628900"/>
                    </a:cubicBezTo>
                    <a:cubicBezTo>
                      <a:pt x="1342263" y="3188208"/>
                      <a:pt x="1342263" y="3188208"/>
                      <a:pt x="1342263" y="3188208"/>
                    </a:cubicBezTo>
                    <a:cubicBezTo>
                      <a:pt x="1649857" y="2628900"/>
                      <a:pt x="1649857" y="2628900"/>
                      <a:pt x="1649857" y="2628900"/>
                    </a:cubicBezTo>
                    <a:cubicBezTo>
                      <a:pt x="2237105" y="2489073"/>
                      <a:pt x="2656586" y="1957705"/>
                      <a:pt x="2656586" y="1342390"/>
                    </a:cubicBezTo>
                    <a:cubicBezTo>
                      <a:pt x="2656459" y="587248"/>
                      <a:pt x="2069338" y="0"/>
                      <a:pt x="1342263" y="0"/>
                    </a:cubicBezTo>
                    <a:close/>
                    <a:moveTo>
                      <a:pt x="1342263" y="2461133"/>
                    </a:moveTo>
                    <a:cubicBezTo>
                      <a:pt x="727075" y="2461133"/>
                      <a:pt x="223774" y="1957705"/>
                      <a:pt x="223774" y="1342390"/>
                    </a:cubicBezTo>
                    <a:cubicBezTo>
                      <a:pt x="223774" y="727075"/>
                      <a:pt x="727075" y="223647"/>
                      <a:pt x="1342263" y="223647"/>
                    </a:cubicBezTo>
                    <a:cubicBezTo>
                      <a:pt x="1957451" y="223647"/>
                      <a:pt x="2432812" y="727075"/>
                      <a:pt x="2432812" y="1342390"/>
                    </a:cubicBezTo>
                    <a:cubicBezTo>
                      <a:pt x="2432812" y="1957705"/>
                      <a:pt x="1957451" y="2461133"/>
                      <a:pt x="1342263" y="2461133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0181EC04-3604-B348-6C3B-1430B4CF186F}"/>
                </a:ext>
              </a:extLst>
            </p:cNvPr>
            <p:cNvGrpSpPr/>
            <p:nvPr/>
          </p:nvGrpSpPr>
          <p:grpSpPr>
            <a:xfrm>
              <a:off x="8494108" y="1355253"/>
              <a:ext cx="8765245" cy="8330730"/>
              <a:chOff x="8494108" y="1355253"/>
              <a:chExt cx="8765245" cy="8330730"/>
            </a:xfrm>
          </p:grpSpPr>
          <p:grpSp>
            <p:nvGrpSpPr>
              <p:cNvPr id="4" name="Group 4"/>
              <p:cNvGrpSpPr/>
              <p:nvPr/>
            </p:nvGrpSpPr>
            <p:grpSpPr>
              <a:xfrm>
                <a:off x="9105555" y="3510346"/>
                <a:ext cx="380297" cy="362766"/>
                <a:chOff x="0" y="0"/>
                <a:chExt cx="587326" cy="560252"/>
              </a:xfrm>
            </p:grpSpPr>
            <p:sp>
              <p:nvSpPr>
                <p:cNvPr id="5" name="Freeform 5"/>
                <p:cNvSpPr/>
                <p:nvPr/>
              </p:nvSpPr>
              <p:spPr>
                <a:xfrm>
                  <a:off x="0" y="0"/>
                  <a:ext cx="587375" cy="560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375" h="560197">
                      <a:moveTo>
                        <a:pt x="0" y="280162"/>
                      </a:moveTo>
                      <a:cubicBezTo>
                        <a:pt x="0" y="125476"/>
                        <a:pt x="131445" y="0"/>
                        <a:pt x="293624" y="0"/>
                      </a:cubicBezTo>
                      <a:cubicBezTo>
                        <a:pt x="455803" y="0"/>
                        <a:pt x="587375" y="125476"/>
                        <a:pt x="587375" y="280162"/>
                      </a:cubicBezTo>
                      <a:cubicBezTo>
                        <a:pt x="587375" y="434848"/>
                        <a:pt x="455803" y="560197"/>
                        <a:pt x="293624" y="560197"/>
                      </a:cubicBezTo>
                      <a:cubicBezTo>
                        <a:pt x="131445" y="560197"/>
                        <a:pt x="0" y="434848"/>
                        <a:pt x="0" y="280162"/>
                      </a:cubicBezTo>
                      <a:close/>
                    </a:path>
                  </a:pathLst>
                </a:custGeom>
                <a:solidFill>
                  <a:srgbClr val="1C5739"/>
                </a:solidFill>
              </p:spPr>
            </p:sp>
          </p:grpSp>
          <p:sp>
            <p:nvSpPr>
              <p:cNvPr id="8" name="Freeform 8"/>
              <p:cNvSpPr/>
              <p:nvPr/>
            </p:nvSpPr>
            <p:spPr>
              <a:xfrm>
                <a:off x="8836955" y="1578097"/>
                <a:ext cx="917029" cy="1101235"/>
              </a:xfrm>
              <a:custGeom>
                <a:avLst/>
                <a:gdLst/>
                <a:ahLst/>
                <a:cxnLst/>
                <a:rect l="l" t="t" r="r" b="b"/>
                <a:pathLst>
                  <a:path w="917029" h="1101235">
                    <a:moveTo>
                      <a:pt x="0" y="0"/>
                    </a:moveTo>
                    <a:lnTo>
                      <a:pt x="917029" y="0"/>
                    </a:lnTo>
                    <a:lnTo>
                      <a:pt x="917029" y="1101235"/>
                    </a:lnTo>
                    <a:lnTo>
                      <a:pt x="0" y="110123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>
                  <a:extLst>
                    <a:ext uri="{96DAC541-7B7A-43D3-8B79-37D633B846F1}">
                      <asvg:svgBlip xmlns=""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</p:spPr>
          </p:sp>
          <p:grpSp>
            <p:nvGrpSpPr>
              <p:cNvPr id="9" name="Group 9"/>
              <p:cNvGrpSpPr/>
              <p:nvPr/>
            </p:nvGrpSpPr>
            <p:grpSpPr>
              <a:xfrm>
                <a:off x="11474751" y="3510346"/>
                <a:ext cx="380297" cy="362766"/>
                <a:chOff x="0" y="0"/>
                <a:chExt cx="587326" cy="560252"/>
              </a:xfrm>
            </p:grpSpPr>
            <p:sp>
              <p:nvSpPr>
                <p:cNvPr id="10" name="Freeform 10"/>
                <p:cNvSpPr/>
                <p:nvPr/>
              </p:nvSpPr>
              <p:spPr>
                <a:xfrm>
                  <a:off x="0" y="0"/>
                  <a:ext cx="587375" cy="560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375" h="560197">
                      <a:moveTo>
                        <a:pt x="0" y="280162"/>
                      </a:moveTo>
                      <a:cubicBezTo>
                        <a:pt x="0" y="125476"/>
                        <a:pt x="131445" y="0"/>
                        <a:pt x="293624" y="0"/>
                      </a:cubicBezTo>
                      <a:cubicBezTo>
                        <a:pt x="455803" y="0"/>
                        <a:pt x="587375" y="125476"/>
                        <a:pt x="587375" y="280162"/>
                      </a:cubicBezTo>
                      <a:cubicBezTo>
                        <a:pt x="587375" y="434848"/>
                        <a:pt x="455803" y="560197"/>
                        <a:pt x="293624" y="560197"/>
                      </a:cubicBezTo>
                      <a:cubicBezTo>
                        <a:pt x="131445" y="560197"/>
                        <a:pt x="0" y="434848"/>
                        <a:pt x="0" y="280162"/>
                      </a:cubicBezTo>
                      <a:close/>
                    </a:path>
                  </a:pathLst>
                </a:custGeom>
                <a:solidFill>
                  <a:srgbClr val="1C5739"/>
                </a:solidFill>
              </p:spPr>
            </p:sp>
          </p:grpSp>
          <p:grpSp>
            <p:nvGrpSpPr>
              <p:cNvPr id="11" name="Group 11"/>
              <p:cNvGrpSpPr/>
              <p:nvPr/>
            </p:nvGrpSpPr>
            <p:grpSpPr>
              <a:xfrm>
                <a:off x="10804615" y="1355253"/>
                <a:ext cx="1720101" cy="2064402"/>
                <a:chOff x="0" y="0"/>
                <a:chExt cx="2656504" cy="3188238"/>
              </a:xfrm>
            </p:grpSpPr>
            <p:sp>
              <p:nvSpPr>
                <p:cNvPr id="12" name="Freeform 12"/>
                <p:cNvSpPr/>
                <p:nvPr/>
              </p:nvSpPr>
              <p:spPr>
                <a:xfrm>
                  <a:off x="0" y="0"/>
                  <a:ext cx="2656586" cy="3188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6586" h="3188208">
                      <a:moveTo>
                        <a:pt x="1342263" y="0"/>
                      </a:moveTo>
                      <a:cubicBezTo>
                        <a:pt x="587248" y="0"/>
                        <a:pt x="0" y="587248"/>
                        <a:pt x="0" y="1342390"/>
                      </a:cubicBezTo>
                      <a:cubicBezTo>
                        <a:pt x="0" y="1957705"/>
                        <a:pt x="419481" y="2489073"/>
                        <a:pt x="1006729" y="2628900"/>
                      </a:cubicBezTo>
                      <a:cubicBezTo>
                        <a:pt x="1342263" y="3188208"/>
                        <a:pt x="1342263" y="3188208"/>
                        <a:pt x="1342263" y="3188208"/>
                      </a:cubicBezTo>
                      <a:cubicBezTo>
                        <a:pt x="1649857" y="2628900"/>
                        <a:pt x="1649857" y="2628900"/>
                        <a:pt x="1649857" y="2628900"/>
                      </a:cubicBezTo>
                      <a:cubicBezTo>
                        <a:pt x="2237105" y="2489073"/>
                        <a:pt x="2656586" y="1957705"/>
                        <a:pt x="2656586" y="1342390"/>
                      </a:cubicBezTo>
                      <a:cubicBezTo>
                        <a:pt x="2656459" y="587248"/>
                        <a:pt x="2069338" y="0"/>
                        <a:pt x="1342263" y="0"/>
                      </a:cubicBezTo>
                      <a:close/>
                      <a:moveTo>
                        <a:pt x="1342263" y="2461133"/>
                      </a:moveTo>
                      <a:cubicBezTo>
                        <a:pt x="727075" y="2461133"/>
                        <a:pt x="223774" y="1957705"/>
                        <a:pt x="223774" y="1342390"/>
                      </a:cubicBezTo>
                      <a:cubicBezTo>
                        <a:pt x="223774" y="727075"/>
                        <a:pt x="727075" y="223647"/>
                        <a:pt x="1342263" y="223647"/>
                      </a:cubicBezTo>
                      <a:cubicBezTo>
                        <a:pt x="1957451" y="223647"/>
                        <a:pt x="2432812" y="727075"/>
                        <a:pt x="2432812" y="1342390"/>
                      </a:cubicBezTo>
                      <a:cubicBezTo>
                        <a:pt x="2432812" y="1957705"/>
                        <a:pt x="1957451" y="2461133"/>
                        <a:pt x="1342263" y="2461133"/>
                      </a:cubicBezTo>
                      <a:close/>
                    </a:path>
                  </a:pathLst>
                </a:custGeom>
                <a:solidFill>
                  <a:srgbClr val="1C5739"/>
                </a:solidFill>
              </p:spPr>
            </p:sp>
          </p:grpSp>
          <p:grpSp>
            <p:nvGrpSpPr>
              <p:cNvPr id="13" name="Group 13"/>
              <p:cNvGrpSpPr/>
              <p:nvPr/>
            </p:nvGrpSpPr>
            <p:grpSpPr>
              <a:xfrm>
                <a:off x="13842043" y="3510346"/>
                <a:ext cx="380297" cy="362766"/>
                <a:chOff x="0" y="0"/>
                <a:chExt cx="587326" cy="560252"/>
              </a:xfrm>
            </p:grpSpPr>
            <p:sp>
              <p:nvSpPr>
                <p:cNvPr id="14" name="Freeform 14"/>
                <p:cNvSpPr/>
                <p:nvPr/>
              </p:nvSpPr>
              <p:spPr>
                <a:xfrm>
                  <a:off x="0" y="0"/>
                  <a:ext cx="587375" cy="560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375" h="560197">
                      <a:moveTo>
                        <a:pt x="0" y="280162"/>
                      </a:moveTo>
                      <a:cubicBezTo>
                        <a:pt x="0" y="125476"/>
                        <a:pt x="131445" y="0"/>
                        <a:pt x="293624" y="0"/>
                      </a:cubicBezTo>
                      <a:cubicBezTo>
                        <a:pt x="455803" y="0"/>
                        <a:pt x="587375" y="125476"/>
                        <a:pt x="587375" y="280162"/>
                      </a:cubicBezTo>
                      <a:cubicBezTo>
                        <a:pt x="587375" y="434848"/>
                        <a:pt x="455803" y="560197"/>
                        <a:pt x="293624" y="560197"/>
                      </a:cubicBezTo>
                      <a:cubicBezTo>
                        <a:pt x="131445" y="560197"/>
                        <a:pt x="0" y="434848"/>
                        <a:pt x="0" y="280162"/>
                      </a:cubicBezTo>
                      <a:close/>
                    </a:path>
                  </a:pathLst>
                </a:custGeom>
                <a:solidFill>
                  <a:srgbClr val="1C5739"/>
                </a:solidFill>
              </p:spPr>
            </p:sp>
          </p:grpSp>
          <p:grpSp>
            <p:nvGrpSpPr>
              <p:cNvPr id="15" name="Group 15"/>
              <p:cNvGrpSpPr/>
              <p:nvPr/>
            </p:nvGrpSpPr>
            <p:grpSpPr>
              <a:xfrm>
                <a:off x="13171907" y="1355253"/>
                <a:ext cx="1720101" cy="2064402"/>
                <a:chOff x="0" y="0"/>
                <a:chExt cx="2656504" cy="3188238"/>
              </a:xfrm>
            </p:grpSpPr>
            <p:sp>
              <p:nvSpPr>
                <p:cNvPr id="16" name="Freeform 16"/>
                <p:cNvSpPr/>
                <p:nvPr/>
              </p:nvSpPr>
              <p:spPr>
                <a:xfrm>
                  <a:off x="0" y="0"/>
                  <a:ext cx="2656586" cy="3188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6586" h="3188208">
                      <a:moveTo>
                        <a:pt x="1342263" y="0"/>
                      </a:moveTo>
                      <a:cubicBezTo>
                        <a:pt x="587248" y="0"/>
                        <a:pt x="0" y="587248"/>
                        <a:pt x="0" y="1342390"/>
                      </a:cubicBezTo>
                      <a:cubicBezTo>
                        <a:pt x="0" y="1957705"/>
                        <a:pt x="419481" y="2489073"/>
                        <a:pt x="1006729" y="2628900"/>
                      </a:cubicBezTo>
                      <a:cubicBezTo>
                        <a:pt x="1342263" y="3188208"/>
                        <a:pt x="1342263" y="3188208"/>
                        <a:pt x="1342263" y="3188208"/>
                      </a:cubicBezTo>
                      <a:cubicBezTo>
                        <a:pt x="1649857" y="2628900"/>
                        <a:pt x="1649857" y="2628900"/>
                        <a:pt x="1649857" y="2628900"/>
                      </a:cubicBezTo>
                      <a:cubicBezTo>
                        <a:pt x="2237105" y="2489073"/>
                        <a:pt x="2656586" y="1957705"/>
                        <a:pt x="2656586" y="1342390"/>
                      </a:cubicBezTo>
                      <a:cubicBezTo>
                        <a:pt x="2656459" y="587248"/>
                        <a:pt x="2069338" y="0"/>
                        <a:pt x="1342263" y="0"/>
                      </a:cubicBezTo>
                      <a:close/>
                      <a:moveTo>
                        <a:pt x="1342263" y="2461133"/>
                      </a:moveTo>
                      <a:cubicBezTo>
                        <a:pt x="727075" y="2461133"/>
                        <a:pt x="223774" y="1957705"/>
                        <a:pt x="223774" y="1342390"/>
                      </a:cubicBezTo>
                      <a:cubicBezTo>
                        <a:pt x="223774" y="727075"/>
                        <a:pt x="727075" y="223647"/>
                        <a:pt x="1342263" y="223647"/>
                      </a:cubicBezTo>
                      <a:cubicBezTo>
                        <a:pt x="1957451" y="223647"/>
                        <a:pt x="2432812" y="727075"/>
                        <a:pt x="2432812" y="1342390"/>
                      </a:cubicBezTo>
                      <a:cubicBezTo>
                        <a:pt x="2432812" y="1957705"/>
                        <a:pt x="1957451" y="2461133"/>
                        <a:pt x="1342263" y="2461133"/>
                      </a:cubicBezTo>
                      <a:close/>
                    </a:path>
                  </a:pathLst>
                </a:custGeom>
                <a:solidFill>
                  <a:srgbClr val="1C5739"/>
                </a:solidFill>
              </p:spPr>
            </p:sp>
          </p:grpSp>
          <p:grpSp>
            <p:nvGrpSpPr>
              <p:cNvPr id="17" name="Group 17"/>
              <p:cNvGrpSpPr/>
              <p:nvPr/>
            </p:nvGrpSpPr>
            <p:grpSpPr>
              <a:xfrm>
                <a:off x="16209335" y="3510346"/>
                <a:ext cx="380297" cy="362766"/>
                <a:chOff x="0" y="0"/>
                <a:chExt cx="587326" cy="560252"/>
              </a:xfrm>
            </p:grpSpPr>
            <p:sp>
              <p:nvSpPr>
                <p:cNvPr id="18" name="Freeform 18"/>
                <p:cNvSpPr/>
                <p:nvPr/>
              </p:nvSpPr>
              <p:spPr>
                <a:xfrm>
                  <a:off x="0" y="0"/>
                  <a:ext cx="587375" cy="560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375" h="560197">
                      <a:moveTo>
                        <a:pt x="0" y="280162"/>
                      </a:moveTo>
                      <a:cubicBezTo>
                        <a:pt x="0" y="125476"/>
                        <a:pt x="131445" y="0"/>
                        <a:pt x="293624" y="0"/>
                      </a:cubicBezTo>
                      <a:cubicBezTo>
                        <a:pt x="455803" y="0"/>
                        <a:pt x="587375" y="125476"/>
                        <a:pt x="587375" y="280162"/>
                      </a:cubicBezTo>
                      <a:cubicBezTo>
                        <a:pt x="587375" y="434848"/>
                        <a:pt x="455803" y="560197"/>
                        <a:pt x="293624" y="560197"/>
                      </a:cubicBezTo>
                      <a:cubicBezTo>
                        <a:pt x="131445" y="560197"/>
                        <a:pt x="0" y="434848"/>
                        <a:pt x="0" y="280162"/>
                      </a:cubicBezTo>
                      <a:close/>
                    </a:path>
                  </a:pathLst>
                </a:custGeom>
                <a:solidFill>
                  <a:srgbClr val="1C5739"/>
                </a:solidFill>
              </p:spPr>
            </p:sp>
          </p:grpSp>
          <p:grpSp>
            <p:nvGrpSpPr>
              <p:cNvPr id="19" name="Group 19"/>
              <p:cNvGrpSpPr/>
              <p:nvPr/>
            </p:nvGrpSpPr>
            <p:grpSpPr>
              <a:xfrm>
                <a:off x="15539199" y="1355253"/>
                <a:ext cx="1720101" cy="2064402"/>
                <a:chOff x="0" y="0"/>
                <a:chExt cx="2656504" cy="3188238"/>
              </a:xfrm>
            </p:grpSpPr>
            <p:sp>
              <p:nvSpPr>
                <p:cNvPr id="20" name="Freeform 20"/>
                <p:cNvSpPr/>
                <p:nvPr/>
              </p:nvSpPr>
              <p:spPr>
                <a:xfrm>
                  <a:off x="0" y="0"/>
                  <a:ext cx="2656586" cy="3188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6586" h="3188208">
                      <a:moveTo>
                        <a:pt x="1342263" y="0"/>
                      </a:moveTo>
                      <a:cubicBezTo>
                        <a:pt x="587248" y="0"/>
                        <a:pt x="0" y="587248"/>
                        <a:pt x="0" y="1342390"/>
                      </a:cubicBezTo>
                      <a:cubicBezTo>
                        <a:pt x="0" y="1957705"/>
                        <a:pt x="419481" y="2489073"/>
                        <a:pt x="1006729" y="2628900"/>
                      </a:cubicBezTo>
                      <a:cubicBezTo>
                        <a:pt x="1342263" y="3188208"/>
                        <a:pt x="1342263" y="3188208"/>
                        <a:pt x="1342263" y="3188208"/>
                      </a:cubicBezTo>
                      <a:cubicBezTo>
                        <a:pt x="1649857" y="2628900"/>
                        <a:pt x="1649857" y="2628900"/>
                        <a:pt x="1649857" y="2628900"/>
                      </a:cubicBezTo>
                      <a:cubicBezTo>
                        <a:pt x="2237105" y="2489073"/>
                        <a:pt x="2656586" y="1957705"/>
                        <a:pt x="2656586" y="1342390"/>
                      </a:cubicBezTo>
                      <a:cubicBezTo>
                        <a:pt x="2656459" y="587248"/>
                        <a:pt x="2069338" y="0"/>
                        <a:pt x="1342263" y="0"/>
                      </a:cubicBezTo>
                      <a:close/>
                      <a:moveTo>
                        <a:pt x="1342263" y="2461133"/>
                      </a:moveTo>
                      <a:cubicBezTo>
                        <a:pt x="727075" y="2461133"/>
                        <a:pt x="223774" y="1957705"/>
                        <a:pt x="223774" y="1342390"/>
                      </a:cubicBezTo>
                      <a:cubicBezTo>
                        <a:pt x="223774" y="727075"/>
                        <a:pt x="727075" y="223647"/>
                        <a:pt x="1342263" y="223647"/>
                      </a:cubicBezTo>
                      <a:cubicBezTo>
                        <a:pt x="1957451" y="223647"/>
                        <a:pt x="2432812" y="727075"/>
                        <a:pt x="2432812" y="1342390"/>
                      </a:cubicBezTo>
                      <a:cubicBezTo>
                        <a:pt x="2432812" y="1957705"/>
                        <a:pt x="1957451" y="2461133"/>
                        <a:pt x="1342263" y="2461133"/>
                      </a:cubicBezTo>
                      <a:close/>
                    </a:path>
                  </a:pathLst>
                </a:custGeom>
                <a:solidFill>
                  <a:srgbClr val="1C5739"/>
                </a:solidFill>
              </p:spPr>
            </p:sp>
          </p:grpSp>
          <p:sp>
            <p:nvSpPr>
              <p:cNvPr id="21" name="Freeform 21"/>
              <p:cNvSpPr/>
              <p:nvPr/>
            </p:nvSpPr>
            <p:spPr>
              <a:xfrm>
                <a:off x="11119111" y="1694324"/>
                <a:ext cx="974600" cy="988985"/>
              </a:xfrm>
              <a:custGeom>
                <a:avLst/>
                <a:gdLst/>
                <a:ahLst/>
                <a:cxnLst/>
                <a:rect l="l" t="t" r="r" b="b"/>
                <a:pathLst>
                  <a:path w="974600" h="988985">
                    <a:moveTo>
                      <a:pt x="0" y="0"/>
                    </a:moveTo>
                    <a:lnTo>
                      <a:pt x="974599" y="0"/>
                    </a:lnTo>
                    <a:lnTo>
                      <a:pt x="974599" y="988985"/>
                    </a:lnTo>
                    <a:lnTo>
                      <a:pt x="0" y="98898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>
                  <a:extLst>
                    <a:ext uri="{96DAC541-7B7A-43D3-8B79-37D633B846F1}">
                      <asvg:svgBlip xmlns=""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13576323" y="1785294"/>
                <a:ext cx="911270" cy="898015"/>
              </a:xfrm>
              <a:custGeom>
                <a:avLst/>
                <a:gdLst/>
                <a:ahLst/>
                <a:cxnLst/>
                <a:rect l="l" t="t" r="r" b="b"/>
                <a:pathLst>
                  <a:path w="911270" h="898015">
                    <a:moveTo>
                      <a:pt x="0" y="0"/>
                    </a:moveTo>
                    <a:lnTo>
                      <a:pt x="911270" y="0"/>
                    </a:lnTo>
                    <a:lnTo>
                      <a:pt x="911270" y="898015"/>
                    </a:lnTo>
                    <a:lnTo>
                      <a:pt x="0" y="89801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>
                  <a:extLst>
                    <a:ext uri="{96DAC541-7B7A-43D3-8B79-37D633B846F1}">
                      <asvg:svgBlip xmlns=""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15945575" y="1694324"/>
                <a:ext cx="879297" cy="988985"/>
              </a:xfrm>
              <a:custGeom>
                <a:avLst/>
                <a:gdLst/>
                <a:ahLst/>
                <a:cxnLst/>
                <a:rect l="l" t="t" r="r" b="b"/>
                <a:pathLst>
                  <a:path w="879297" h="988985">
                    <a:moveTo>
                      <a:pt x="0" y="0"/>
                    </a:moveTo>
                    <a:lnTo>
                      <a:pt x="879297" y="0"/>
                    </a:lnTo>
                    <a:lnTo>
                      <a:pt x="879297" y="988985"/>
                    </a:lnTo>
                    <a:lnTo>
                      <a:pt x="0" y="98898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>
                  <a:extLst>
                    <a:ext uri="{96DAC541-7B7A-43D3-8B79-37D633B846F1}">
                      <asvg:svgBlip xmlns=""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35" name="Rectangle 34">
                <a:extLst>
                  <a:ext uri="{FF2B5EF4-FFF2-40B4-BE49-F238E27FC236}">
                    <a16:creationId xmlns="" xmlns:a16="http://schemas.microsoft.com/office/drawing/2014/main" id="{FA8BAC8C-2132-ECBB-1349-5E17E100DF84}"/>
                  </a:ext>
                </a:extLst>
              </p:cNvPr>
              <p:cNvSpPr/>
              <p:nvPr/>
            </p:nvSpPr>
            <p:spPr>
              <a:xfrm>
                <a:off x="8494108" y="3890034"/>
                <a:ext cx="8765245" cy="5795949"/>
              </a:xfrm>
              <a:prstGeom prst="rect">
                <a:avLst/>
              </a:prstGeom>
              <a:solidFill>
                <a:srgbClr val="114E0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34" name="Chart 33">
                <a:extLst>
                  <a:ext uri="{FF2B5EF4-FFF2-40B4-BE49-F238E27FC236}">
                    <a16:creationId xmlns="" xmlns:a16="http://schemas.microsoft.com/office/drawing/2014/main" id="{4603E3EB-DA51-453E-8508-36B53F4FAA0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64227311"/>
                  </p:ext>
                </p:extLst>
              </p:nvPr>
            </p:nvGraphicFramePr>
            <p:xfrm>
              <a:off x="8686801" y="3963786"/>
              <a:ext cx="8382000" cy="552387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3"/>
              </a:graphicData>
            </a:graphic>
          </p:graphicFrame>
        </p:grpSp>
      </p:grp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743AE5A6-BEB8-3806-B26A-D7DD1EA948CA}"/>
              </a:ext>
            </a:extLst>
          </p:cNvPr>
          <p:cNvGrpSpPr/>
          <p:nvPr/>
        </p:nvGrpSpPr>
        <p:grpSpPr>
          <a:xfrm>
            <a:off x="1080993" y="2806026"/>
            <a:ext cx="8013723" cy="6391357"/>
            <a:chOff x="1080993" y="2806026"/>
            <a:chExt cx="8013723" cy="6391357"/>
          </a:xfrm>
        </p:grpSpPr>
        <p:sp>
          <p:nvSpPr>
            <p:cNvPr id="39" name="TextBox 24">
              <a:extLst>
                <a:ext uri="{FF2B5EF4-FFF2-40B4-BE49-F238E27FC236}">
                  <a16:creationId xmlns="" xmlns:a16="http://schemas.microsoft.com/office/drawing/2014/main" id="{E0B38819-E78C-6FC9-A52C-4A78B0F1F52B}"/>
                </a:ext>
              </a:extLst>
            </p:cNvPr>
            <p:cNvSpPr txBox="1"/>
            <p:nvPr/>
          </p:nvSpPr>
          <p:spPr>
            <a:xfrm>
              <a:off x="1150440" y="2806026"/>
              <a:ext cx="7944276" cy="14712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lvl="0" indent="-457200" algn="l">
                <a:lnSpc>
                  <a:spcPts val="5862"/>
                </a:lnSpc>
                <a:spcBef>
                  <a:spcPct val="0"/>
                </a:spcBef>
                <a:buFont typeface="Wingdings" panose="05000000000000000000" pitchFamily="2" charset="2"/>
                <a:buChar char="Ø"/>
              </a:pPr>
              <a:r>
                <a:rPr lang="en-US" sz="3200" b="1" spc="207" dirty="0">
                  <a:solidFill>
                    <a:srgbClr val="040506"/>
                  </a:solidFill>
                  <a:latin typeface="Codec Pro ExtraBold"/>
                  <a:ea typeface="Codec Pro ExtraBold"/>
                  <a:cs typeface="Codec Pro ExtraBold"/>
                  <a:sym typeface="Codec Pro ExtraBold"/>
                </a:rPr>
                <a:t>Home Ownership vs. Last Payment Date Stats:</a:t>
              </a:r>
            </a:p>
          </p:txBody>
        </p:sp>
        <p:sp>
          <p:nvSpPr>
            <p:cNvPr id="40" name="TextBox 25">
              <a:extLst>
                <a:ext uri="{FF2B5EF4-FFF2-40B4-BE49-F238E27FC236}">
                  <a16:creationId xmlns="" xmlns:a16="http://schemas.microsoft.com/office/drawing/2014/main" id="{15E684DF-F83F-7C66-48F0-F7B97AB1FFB0}"/>
                </a:ext>
              </a:extLst>
            </p:cNvPr>
            <p:cNvSpPr txBox="1"/>
            <p:nvPr/>
          </p:nvSpPr>
          <p:spPr>
            <a:xfrm>
              <a:off x="1080993" y="7836946"/>
              <a:ext cx="7357258" cy="13604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lvl="0" indent="-342900" algn="l">
                <a:lnSpc>
                  <a:spcPts val="2055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400" b="1" spc="145" dirty="0">
                  <a:solidFill>
                    <a:srgbClr val="231F20"/>
                  </a:solidFill>
                  <a:ea typeface="Noto Mono" panose="020B0609030804020204" pitchFamily="49" charset="0"/>
                  <a:cs typeface="Noto Mono" panose="020B0609030804020204" pitchFamily="49" charset="0"/>
                  <a:sym typeface="Open Sauce"/>
                </a:rPr>
                <a:t>Examines the relationship between home ownership and the timing of last loan payments to understand its influence on repayment behavior, informing lending policies and risk assessments.</a:t>
              </a:r>
            </a:p>
          </p:txBody>
        </p:sp>
        <p:sp>
          <p:nvSpPr>
            <p:cNvPr id="41" name="TextBox 25">
              <a:extLst>
                <a:ext uri="{FF2B5EF4-FFF2-40B4-BE49-F238E27FC236}">
                  <a16:creationId xmlns="" xmlns:a16="http://schemas.microsoft.com/office/drawing/2014/main" id="{889EFA72-0970-9D78-8D7E-3CE81A4C9975}"/>
                </a:ext>
              </a:extLst>
            </p:cNvPr>
            <p:cNvSpPr txBox="1"/>
            <p:nvPr/>
          </p:nvSpPr>
          <p:spPr>
            <a:xfrm>
              <a:off x="1110729" y="5012882"/>
              <a:ext cx="7543187" cy="21683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lvl="0" indent="-342900" algn="l">
                <a:lnSpc>
                  <a:spcPts val="2055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400" b="1" spc="145" dirty="0">
                  <a:solidFill>
                    <a:srgbClr val="231F20"/>
                  </a:solidFill>
                  <a:ea typeface="Noto Mono" panose="020B0609030804020204" pitchFamily="49" charset="0"/>
                  <a:cs typeface="Noto Mono" panose="020B0609030804020204" pitchFamily="49" charset="0"/>
                  <a:sym typeface="Open Sauce"/>
                </a:rPr>
                <a:t>Objective: To examine the relationship between home ownership and the timing of the last loan payment.</a:t>
              </a:r>
            </a:p>
            <a:p>
              <a:pPr marL="342900" lvl="0" indent="-342900" algn="l">
                <a:lnSpc>
                  <a:spcPts val="2055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endParaRPr lang="en-US" sz="2400" b="1" spc="145" dirty="0">
                <a:solidFill>
                  <a:srgbClr val="231F20"/>
                </a:solidFill>
                <a:ea typeface="Noto Mono" panose="020B0609030804020204" pitchFamily="49" charset="0"/>
                <a:cs typeface="Noto Mono" panose="020B0609030804020204" pitchFamily="49" charset="0"/>
                <a:sym typeface="Open Sauce"/>
              </a:endParaRPr>
            </a:p>
            <a:p>
              <a:pPr marL="342900" lvl="0" indent="-342900" algn="l">
                <a:lnSpc>
                  <a:spcPts val="2055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400" b="1" spc="145" dirty="0">
                  <a:solidFill>
                    <a:srgbClr val="231F20"/>
                  </a:solidFill>
                  <a:ea typeface="Noto Mono" panose="020B0609030804020204" pitchFamily="49" charset="0"/>
                  <a:cs typeface="Noto Mono" panose="020B0609030804020204" pitchFamily="49" charset="0"/>
                  <a:sym typeface="Open Sauce"/>
                </a:rPr>
                <a:t>Goal: Understand how home ownership influences repayment behavior and loan performance, which can inform lending policies and risk assessments.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766</Words>
  <Application>Microsoft Office PowerPoint</Application>
  <PresentationFormat>Custom</PresentationFormat>
  <Paragraphs>80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Arial</vt:lpstr>
      <vt:lpstr>Noto Mono</vt:lpstr>
      <vt:lpstr>Open Sauce</vt:lpstr>
      <vt:lpstr>Open Sauce Bold</vt:lpstr>
      <vt:lpstr>Calibri</vt:lpstr>
      <vt:lpstr>Bell MT</vt:lpstr>
      <vt:lpstr>Codec Pro ExtraBold</vt:lpstr>
      <vt:lpstr>Montserrat Light</vt:lpstr>
      <vt:lpstr>Algerian</vt:lpstr>
      <vt:lpstr>Wingdings</vt:lpstr>
      <vt:lpstr>Open Sauce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vikash kumar</dc:creator>
  <cp:lastModifiedBy>ismail - [2010]</cp:lastModifiedBy>
  <cp:revision>25</cp:revision>
  <dcterms:created xsi:type="dcterms:W3CDTF">2006-08-16T00:00:00Z</dcterms:created>
  <dcterms:modified xsi:type="dcterms:W3CDTF">2025-10-27T15:43:07Z</dcterms:modified>
  <dc:identifier>DAGJ_342J2U</dc:identifier>
</cp:coreProperties>
</file>